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6"/>
  </p:notesMasterIdLst>
  <p:sldIdLst>
    <p:sldId id="310" r:id="rId2"/>
    <p:sldId id="372" r:id="rId3"/>
    <p:sldId id="354" r:id="rId4"/>
    <p:sldId id="311" r:id="rId5"/>
    <p:sldId id="278" r:id="rId6"/>
    <p:sldId id="374" r:id="rId7"/>
    <p:sldId id="375" r:id="rId8"/>
    <p:sldId id="389" r:id="rId9"/>
    <p:sldId id="338" r:id="rId10"/>
    <p:sldId id="390" r:id="rId11"/>
    <p:sldId id="340" r:id="rId12"/>
    <p:sldId id="341" r:id="rId13"/>
    <p:sldId id="350" r:id="rId14"/>
    <p:sldId id="346" r:id="rId15"/>
    <p:sldId id="344" r:id="rId16"/>
    <p:sldId id="347" r:id="rId17"/>
    <p:sldId id="348" r:id="rId18"/>
    <p:sldId id="349" r:id="rId19"/>
    <p:sldId id="353" r:id="rId20"/>
    <p:sldId id="352" r:id="rId21"/>
    <p:sldId id="432" r:id="rId22"/>
    <p:sldId id="421" r:id="rId23"/>
    <p:sldId id="399" r:id="rId24"/>
    <p:sldId id="400" r:id="rId25"/>
    <p:sldId id="406" r:id="rId26"/>
    <p:sldId id="422" r:id="rId27"/>
    <p:sldId id="401" r:id="rId28"/>
    <p:sldId id="391" r:id="rId29"/>
    <p:sldId id="376" r:id="rId30"/>
    <p:sldId id="377" r:id="rId31"/>
    <p:sldId id="378" r:id="rId32"/>
    <p:sldId id="379" r:id="rId33"/>
    <p:sldId id="380" r:id="rId34"/>
    <p:sldId id="384" r:id="rId35"/>
    <p:sldId id="397" r:id="rId36"/>
    <p:sldId id="386" r:id="rId37"/>
    <p:sldId id="433" r:id="rId38"/>
    <p:sldId id="447" r:id="rId39"/>
    <p:sldId id="405" r:id="rId40"/>
    <p:sldId id="409" r:id="rId41"/>
    <p:sldId id="410" r:id="rId42"/>
    <p:sldId id="307" r:id="rId43"/>
    <p:sldId id="411" r:id="rId44"/>
    <p:sldId id="419" r:id="rId45"/>
    <p:sldId id="413" r:id="rId46"/>
    <p:sldId id="302" r:id="rId47"/>
    <p:sldId id="418" r:id="rId48"/>
    <p:sldId id="412" r:id="rId49"/>
    <p:sldId id="423" r:id="rId50"/>
    <p:sldId id="424" r:id="rId51"/>
    <p:sldId id="407" r:id="rId52"/>
    <p:sldId id="426" r:id="rId53"/>
    <p:sldId id="427" r:id="rId54"/>
    <p:sldId id="430" r:id="rId55"/>
    <p:sldId id="429" r:id="rId56"/>
    <p:sldId id="355" r:id="rId57"/>
    <p:sldId id="356" r:id="rId58"/>
    <p:sldId id="357" r:id="rId59"/>
    <p:sldId id="358" r:id="rId60"/>
    <p:sldId id="359" r:id="rId61"/>
    <p:sldId id="360" r:id="rId62"/>
    <p:sldId id="361" r:id="rId63"/>
    <p:sldId id="434" r:id="rId64"/>
    <p:sldId id="435" r:id="rId65"/>
    <p:sldId id="436" r:id="rId66"/>
    <p:sldId id="437" r:id="rId67"/>
    <p:sldId id="438" r:id="rId68"/>
    <p:sldId id="309" r:id="rId69"/>
    <p:sldId id="431" r:id="rId70"/>
    <p:sldId id="334" r:id="rId71"/>
    <p:sldId id="336" r:id="rId72"/>
    <p:sldId id="396" r:id="rId73"/>
    <p:sldId id="392" r:id="rId74"/>
    <p:sldId id="393" r:id="rId75"/>
    <p:sldId id="394" r:id="rId76"/>
    <p:sldId id="395" r:id="rId77"/>
    <p:sldId id="403" r:id="rId78"/>
    <p:sldId id="404" r:id="rId79"/>
    <p:sldId id="414" r:id="rId80"/>
    <p:sldId id="415" r:id="rId81"/>
    <p:sldId id="416" r:id="rId82"/>
    <p:sldId id="417" r:id="rId83"/>
    <p:sldId id="420" r:id="rId84"/>
    <p:sldId id="425" r:id="rId85"/>
    <p:sldId id="428" r:id="rId86"/>
    <p:sldId id="440" r:id="rId87"/>
    <p:sldId id="441" r:id="rId88"/>
    <p:sldId id="442" r:id="rId89"/>
    <p:sldId id="443" r:id="rId90"/>
    <p:sldId id="444" r:id="rId91"/>
    <p:sldId id="445" r:id="rId92"/>
    <p:sldId id="446" r:id="rId93"/>
    <p:sldId id="439" r:id="rId94"/>
    <p:sldId id="448" r:id="rId95"/>
  </p:sldIdLst>
  <p:sldSz cx="9144000" cy="6858000" type="screen4x3"/>
  <p:notesSz cx="6985000" cy="92837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0" autoAdjust="0"/>
  </p:normalViewPr>
  <p:slideViewPr>
    <p:cSldViewPr snapToGrid="0">
      <p:cViewPr varScale="1">
        <p:scale>
          <a:sx n="117" d="100"/>
          <a:sy n="117" d="100"/>
        </p:scale>
        <p:origin x="1434" y="102"/>
      </p:cViewPr>
      <p:guideLst/>
    </p:cSldViewPr>
  </p:slideViewPr>
  <p:notesTextViewPr>
    <p:cViewPr>
      <p:scale>
        <a:sx n="3" d="2"/>
        <a:sy n="3" d="2"/>
      </p:scale>
      <p:origin x="0" y="0"/>
    </p:cViewPr>
  </p:notesTextViewPr>
  <p:notesViewPr>
    <p:cSldViewPr snapToGrid="0">
      <p:cViewPr varScale="1">
        <p:scale>
          <a:sx n="73" d="100"/>
          <a:sy n="73" d="100"/>
        </p:scale>
        <p:origin x="2142"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26832" cy="464185"/>
          </a:xfrm>
          <a:prstGeom prst="rect">
            <a:avLst/>
          </a:prstGeom>
          <a:noFill/>
          <a:ln>
            <a:noFill/>
          </a:ln>
        </p:spPr>
        <p:txBody>
          <a:bodyPr lIns="92943" tIns="92943" rIns="92943" bIns="92943"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4790" marR="0" lvl="1" indent="0" algn="l" rtl="0">
              <a:spcBef>
                <a:spcPts val="0"/>
              </a:spcBef>
              <a:buNone/>
              <a:defRPr sz="1800" b="0" i="0" u="none" strike="noStrike" cap="none">
                <a:solidFill>
                  <a:schemeClr val="dk1"/>
                </a:solidFill>
                <a:latin typeface="Calibri"/>
                <a:ea typeface="Calibri"/>
                <a:cs typeface="Calibri"/>
                <a:sym typeface="Calibri"/>
              </a:defRPr>
            </a:lvl2pPr>
            <a:lvl3pPr marL="929579" marR="0" lvl="2" indent="0" algn="l" rtl="0">
              <a:spcBef>
                <a:spcPts val="0"/>
              </a:spcBef>
              <a:buNone/>
              <a:defRPr sz="1800" b="0" i="0" u="none" strike="noStrike" cap="none">
                <a:solidFill>
                  <a:schemeClr val="dk1"/>
                </a:solidFill>
                <a:latin typeface="Calibri"/>
                <a:ea typeface="Calibri"/>
                <a:cs typeface="Calibri"/>
                <a:sym typeface="Calibri"/>
              </a:defRPr>
            </a:lvl3pPr>
            <a:lvl4pPr marL="1394369" marR="0" lvl="3" indent="0" algn="l" rtl="0">
              <a:spcBef>
                <a:spcPts val="0"/>
              </a:spcBef>
              <a:buNone/>
              <a:defRPr sz="1800" b="0" i="0" u="none" strike="noStrike" cap="none">
                <a:solidFill>
                  <a:schemeClr val="dk1"/>
                </a:solidFill>
                <a:latin typeface="Calibri"/>
                <a:ea typeface="Calibri"/>
                <a:cs typeface="Calibri"/>
                <a:sym typeface="Calibri"/>
              </a:defRPr>
            </a:lvl4pPr>
            <a:lvl5pPr marL="1859158" marR="0" lvl="4" indent="0" algn="l" rtl="0">
              <a:spcBef>
                <a:spcPts val="0"/>
              </a:spcBef>
              <a:buNone/>
              <a:defRPr sz="1800" b="0" i="0" u="none" strike="noStrike" cap="none">
                <a:solidFill>
                  <a:schemeClr val="dk1"/>
                </a:solidFill>
                <a:latin typeface="Calibri"/>
                <a:ea typeface="Calibri"/>
                <a:cs typeface="Calibri"/>
                <a:sym typeface="Calibri"/>
              </a:defRPr>
            </a:lvl5pPr>
            <a:lvl6pPr marL="2323948" marR="0" lvl="5" indent="0" algn="l" rtl="0">
              <a:spcBef>
                <a:spcPts val="0"/>
              </a:spcBef>
              <a:buNone/>
              <a:defRPr sz="1800" b="0" i="0" u="none" strike="noStrike" cap="none">
                <a:solidFill>
                  <a:schemeClr val="dk1"/>
                </a:solidFill>
                <a:latin typeface="Calibri"/>
                <a:ea typeface="Calibri"/>
                <a:cs typeface="Calibri"/>
                <a:sym typeface="Calibri"/>
              </a:defRPr>
            </a:lvl6pPr>
            <a:lvl7pPr marL="2788737" marR="0" lvl="6" indent="0" algn="l" rtl="0">
              <a:spcBef>
                <a:spcPts val="0"/>
              </a:spcBef>
              <a:buNone/>
              <a:defRPr sz="1800" b="0" i="0" u="none" strike="noStrike" cap="none">
                <a:solidFill>
                  <a:schemeClr val="dk1"/>
                </a:solidFill>
                <a:latin typeface="Calibri"/>
                <a:ea typeface="Calibri"/>
                <a:cs typeface="Calibri"/>
                <a:sym typeface="Calibri"/>
              </a:defRPr>
            </a:lvl7pPr>
            <a:lvl8pPr marL="3253527" marR="0" lvl="7" indent="0" algn="l" rtl="0">
              <a:spcBef>
                <a:spcPts val="0"/>
              </a:spcBef>
              <a:buNone/>
              <a:defRPr sz="1800" b="0" i="0" u="none" strike="noStrike" cap="none">
                <a:solidFill>
                  <a:schemeClr val="dk1"/>
                </a:solidFill>
                <a:latin typeface="Calibri"/>
                <a:ea typeface="Calibri"/>
                <a:cs typeface="Calibri"/>
                <a:sym typeface="Calibri"/>
              </a:defRPr>
            </a:lvl8pPr>
            <a:lvl9pPr marL="3718316"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56550" y="0"/>
            <a:ext cx="3026832" cy="464185"/>
          </a:xfrm>
          <a:prstGeom prst="rect">
            <a:avLst/>
          </a:prstGeom>
          <a:noFill/>
          <a:ln>
            <a:noFill/>
          </a:ln>
        </p:spPr>
        <p:txBody>
          <a:bodyPr lIns="92943" tIns="92943" rIns="92943" bIns="92943"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64790" marR="0" lvl="1" indent="0" algn="l" rtl="0">
              <a:spcBef>
                <a:spcPts val="0"/>
              </a:spcBef>
              <a:buNone/>
              <a:defRPr sz="1800" b="0" i="0" u="none" strike="noStrike" cap="none">
                <a:solidFill>
                  <a:schemeClr val="dk1"/>
                </a:solidFill>
                <a:latin typeface="Calibri"/>
                <a:ea typeface="Calibri"/>
                <a:cs typeface="Calibri"/>
                <a:sym typeface="Calibri"/>
              </a:defRPr>
            </a:lvl2pPr>
            <a:lvl3pPr marL="929579" marR="0" lvl="2" indent="0" algn="l" rtl="0">
              <a:spcBef>
                <a:spcPts val="0"/>
              </a:spcBef>
              <a:buNone/>
              <a:defRPr sz="1800" b="0" i="0" u="none" strike="noStrike" cap="none">
                <a:solidFill>
                  <a:schemeClr val="dk1"/>
                </a:solidFill>
                <a:latin typeface="Calibri"/>
                <a:ea typeface="Calibri"/>
                <a:cs typeface="Calibri"/>
                <a:sym typeface="Calibri"/>
              </a:defRPr>
            </a:lvl3pPr>
            <a:lvl4pPr marL="1394369" marR="0" lvl="3" indent="0" algn="l" rtl="0">
              <a:spcBef>
                <a:spcPts val="0"/>
              </a:spcBef>
              <a:buNone/>
              <a:defRPr sz="1800" b="0" i="0" u="none" strike="noStrike" cap="none">
                <a:solidFill>
                  <a:schemeClr val="dk1"/>
                </a:solidFill>
                <a:latin typeface="Calibri"/>
                <a:ea typeface="Calibri"/>
                <a:cs typeface="Calibri"/>
                <a:sym typeface="Calibri"/>
              </a:defRPr>
            </a:lvl4pPr>
            <a:lvl5pPr marL="1859158" marR="0" lvl="4" indent="0" algn="l" rtl="0">
              <a:spcBef>
                <a:spcPts val="0"/>
              </a:spcBef>
              <a:buNone/>
              <a:defRPr sz="1800" b="0" i="0" u="none" strike="noStrike" cap="none">
                <a:solidFill>
                  <a:schemeClr val="dk1"/>
                </a:solidFill>
                <a:latin typeface="Calibri"/>
                <a:ea typeface="Calibri"/>
                <a:cs typeface="Calibri"/>
                <a:sym typeface="Calibri"/>
              </a:defRPr>
            </a:lvl5pPr>
            <a:lvl6pPr marL="2323948" marR="0" lvl="5" indent="0" algn="l" rtl="0">
              <a:spcBef>
                <a:spcPts val="0"/>
              </a:spcBef>
              <a:buNone/>
              <a:defRPr sz="1800" b="0" i="0" u="none" strike="noStrike" cap="none">
                <a:solidFill>
                  <a:schemeClr val="dk1"/>
                </a:solidFill>
                <a:latin typeface="Calibri"/>
                <a:ea typeface="Calibri"/>
                <a:cs typeface="Calibri"/>
                <a:sym typeface="Calibri"/>
              </a:defRPr>
            </a:lvl6pPr>
            <a:lvl7pPr marL="2788737" marR="0" lvl="6" indent="0" algn="l" rtl="0">
              <a:spcBef>
                <a:spcPts val="0"/>
              </a:spcBef>
              <a:buNone/>
              <a:defRPr sz="1800" b="0" i="0" u="none" strike="noStrike" cap="none">
                <a:solidFill>
                  <a:schemeClr val="dk1"/>
                </a:solidFill>
                <a:latin typeface="Calibri"/>
                <a:ea typeface="Calibri"/>
                <a:cs typeface="Calibri"/>
                <a:sym typeface="Calibri"/>
              </a:defRPr>
            </a:lvl7pPr>
            <a:lvl8pPr marL="3253527" marR="0" lvl="7" indent="0" algn="l" rtl="0">
              <a:spcBef>
                <a:spcPts val="0"/>
              </a:spcBef>
              <a:buNone/>
              <a:defRPr sz="1800" b="0" i="0" u="none" strike="noStrike" cap="none">
                <a:solidFill>
                  <a:schemeClr val="dk1"/>
                </a:solidFill>
                <a:latin typeface="Calibri"/>
                <a:ea typeface="Calibri"/>
                <a:cs typeface="Calibri"/>
                <a:sym typeface="Calibri"/>
              </a:defRPr>
            </a:lvl8pPr>
            <a:lvl9pPr marL="3718316"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71575" y="696913"/>
            <a:ext cx="4641850" cy="34813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98501" y="4409758"/>
            <a:ext cx="5587999" cy="4177665"/>
          </a:xfrm>
          <a:prstGeom prst="rect">
            <a:avLst/>
          </a:prstGeom>
          <a:noFill/>
          <a:ln>
            <a:noFill/>
          </a:ln>
        </p:spPr>
        <p:txBody>
          <a:bodyPr lIns="92943" tIns="92943" rIns="92943" bIns="92943"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17904"/>
            <a:ext cx="3026832" cy="464185"/>
          </a:xfrm>
          <a:prstGeom prst="rect">
            <a:avLst/>
          </a:prstGeom>
          <a:noFill/>
          <a:ln>
            <a:noFill/>
          </a:ln>
        </p:spPr>
        <p:txBody>
          <a:bodyPr lIns="92943" tIns="92943" rIns="92943" bIns="92943"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4790" marR="0" lvl="1" indent="0" algn="l" rtl="0">
              <a:spcBef>
                <a:spcPts val="0"/>
              </a:spcBef>
              <a:buNone/>
              <a:defRPr sz="1800" b="0" i="0" u="none" strike="noStrike" cap="none">
                <a:solidFill>
                  <a:schemeClr val="dk1"/>
                </a:solidFill>
                <a:latin typeface="Calibri"/>
                <a:ea typeface="Calibri"/>
                <a:cs typeface="Calibri"/>
                <a:sym typeface="Calibri"/>
              </a:defRPr>
            </a:lvl2pPr>
            <a:lvl3pPr marL="929579" marR="0" lvl="2" indent="0" algn="l" rtl="0">
              <a:spcBef>
                <a:spcPts val="0"/>
              </a:spcBef>
              <a:buNone/>
              <a:defRPr sz="1800" b="0" i="0" u="none" strike="noStrike" cap="none">
                <a:solidFill>
                  <a:schemeClr val="dk1"/>
                </a:solidFill>
                <a:latin typeface="Calibri"/>
                <a:ea typeface="Calibri"/>
                <a:cs typeface="Calibri"/>
                <a:sym typeface="Calibri"/>
              </a:defRPr>
            </a:lvl3pPr>
            <a:lvl4pPr marL="1394369" marR="0" lvl="3" indent="0" algn="l" rtl="0">
              <a:spcBef>
                <a:spcPts val="0"/>
              </a:spcBef>
              <a:buNone/>
              <a:defRPr sz="1800" b="0" i="0" u="none" strike="noStrike" cap="none">
                <a:solidFill>
                  <a:schemeClr val="dk1"/>
                </a:solidFill>
                <a:latin typeface="Calibri"/>
                <a:ea typeface="Calibri"/>
                <a:cs typeface="Calibri"/>
                <a:sym typeface="Calibri"/>
              </a:defRPr>
            </a:lvl4pPr>
            <a:lvl5pPr marL="1859158" marR="0" lvl="4" indent="0" algn="l" rtl="0">
              <a:spcBef>
                <a:spcPts val="0"/>
              </a:spcBef>
              <a:buNone/>
              <a:defRPr sz="1800" b="0" i="0" u="none" strike="noStrike" cap="none">
                <a:solidFill>
                  <a:schemeClr val="dk1"/>
                </a:solidFill>
                <a:latin typeface="Calibri"/>
                <a:ea typeface="Calibri"/>
                <a:cs typeface="Calibri"/>
                <a:sym typeface="Calibri"/>
              </a:defRPr>
            </a:lvl5pPr>
            <a:lvl6pPr marL="2323948" marR="0" lvl="5" indent="0" algn="l" rtl="0">
              <a:spcBef>
                <a:spcPts val="0"/>
              </a:spcBef>
              <a:buNone/>
              <a:defRPr sz="1800" b="0" i="0" u="none" strike="noStrike" cap="none">
                <a:solidFill>
                  <a:schemeClr val="dk1"/>
                </a:solidFill>
                <a:latin typeface="Calibri"/>
                <a:ea typeface="Calibri"/>
                <a:cs typeface="Calibri"/>
                <a:sym typeface="Calibri"/>
              </a:defRPr>
            </a:lvl6pPr>
            <a:lvl7pPr marL="2788737" marR="0" lvl="6" indent="0" algn="l" rtl="0">
              <a:spcBef>
                <a:spcPts val="0"/>
              </a:spcBef>
              <a:buNone/>
              <a:defRPr sz="1800" b="0" i="0" u="none" strike="noStrike" cap="none">
                <a:solidFill>
                  <a:schemeClr val="dk1"/>
                </a:solidFill>
                <a:latin typeface="Calibri"/>
                <a:ea typeface="Calibri"/>
                <a:cs typeface="Calibri"/>
                <a:sym typeface="Calibri"/>
              </a:defRPr>
            </a:lvl7pPr>
            <a:lvl8pPr marL="3253527" marR="0" lvl="7" indent="0" algn="l" rtl="0">
              <a:spcBef>
                <a:spcPts val="0"/>
              </a:spcBef>
              <a:buNone/>
              <a:defRPr sz="1800" b="0" i="0" u="none" strike="noStrike" cap="none">
                <a:solidFill>
                  <a:schemeClr val="dk1"/>
                </a:solidFill>
                <a:latin typeface="Calibri"/>
                <a:ea typeface="Calibri"/>
                <a:cs typeface="Calibri"/>
                <a:sym typeface="Calibri"/>
              </a:defRPr>
            </a:lvl8pPr>
            <a:lvl9pPr marL="3718316"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56550" y="8817904"/>
            <a:ext cx="3026832" cy="464185"/>
          </a:xfrm>
          <a:prstGeom prst="rect">
            <a:avLst/>
          </a:prstGeom>
          <a:noFill/>
          <a:ln>
            <a:noFill/>
          </a:ln>
        </p:spPr>
        <p:txBody>
          <a:bodyPr lIns="92943" tIns="46459" rIns="92943" bIns="46459"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72700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cpsr.umich.edu/icpsrweb/content/about/history/early-years.html#footnotei"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icpsr.umich.edu/icpsrweb/content/about/history/early-years.html#footnoteii"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cap="none" dirty="0" smtClean="0">
                <a:solidFill>
                  <a:schemeClr val="dk1"/>
                </a:solidFill>
                <a:effectLst/>
                <a:latin typeface="Calibri"/>
                <a:ea typeface="Calibri"/>
                <a:cs typeface="Calibri"/>
                <a:sym typeface="Calibri"/>
              </a:rPr>
              <a:t>This presentation will report on three recent activities at ICPSR to improve replication and evaluation in the social sciences.  The first activity is facilitating and opening access to restricted-use data. The second activity is improving discovery of data-related publications.  The third activity is building communities around archived data by enabling users to comment and contribute.</a:t>
            </a:r>
            <a:endParaRPr lang="en-US" b="0" dirty="0" smtClean="0">
              <a:effectLst/>
            </a:endParaRP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1</a:t>
            </a:fld>
            <a:endParaRPr lang="en-US" sz="1200">
              <a:latin typeface="Calibri"/>
              <a:ea typeface="Calibri"/>
              <a:cs typeface="Calibri"/>
              <a:sym typeface="Calibri"/>
            </a:endParaRPr>
          </a:p>
        </p:txBody>
      </p:sp>
    </p:spTree>
    <p:extLst>
      <p:ext uri="{BB962C8B-B14F-4D97-AF65-F5344CB8AC3E}">
        <p14:creationId xmlns:p14="http://schemas.microsoft.com/office/powerpoint/2010/main" val="3351413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latin typeface="Calibri" pitchFamily="34" charset="0"/>
                <a:cs typeface="Calibri" pitchFamily="34" charset="0"/>
              </a:rPr>
              <a:t>Have provided data citations since 1990, DOIs since 2008</a:t>
            </a:r>
          </a:p>
          <a:p>
            <a:r>
              <a:rPr lang="en-US" sz="2400" dirty="0" smtClean="0">
                <a:latin typeface="Calibri" pitchFamily="34" charset="0"/>
                <a:cs typeface="Calibri" pitchFamily="34" charset="0"/>
              </a:rPr>
              <a:t>With </a:t>
            </a:r>
            <a:r>
              <a:rPr lang="en-US" sz="2400" dirty="0" err="1" smtClean="0">
                <a:latin typeface="Calibri" pitchFamily="34" charset="0"/>
                <a:cs typeface="Calibri" pitchFamily="34" charset="0"/>
              </a:rPr>
              <a:t>DataPASS</a:t>
            </a:r>
            <a:r>
              <a:rPr lang="en-US" sz="2400" dirty="0" smtClean="0">
                <a:latin typeface="Calibri" pitchFamily="34" charset="0"/>
                <a:cs typeface="Calibri" pitchFamily="34" charset="0"/>
              </a:rPr>
              <a:t> partners, ICPSR contacted major journals in sociology, economics, political science</a:t>
            </a:r>
            <a:endParaRPr lang="en-US" sz="2400" i="1" dirty="0" smtClean="0">
              <a:latin typeface="Calibri" pitchFamily="34" charset="0"/>
              <a:cs typeface="Calibri" pitchFamily="34" charset="0"/>
            </a:endParaRPr>
          </a:p>
          <a:p>
            <a:pPr lvl="1"/>
            <a:r>
              <a:rPr lang="en-US" sz="2400" dirty="0" smtClean="0">
                <a:latin typeface="Calibri" pitchFamily="34" charset="0"/>
                <a:cs typeface="Calibri" pitchFamily="34" charset="0"/>
              </a:rPr>
              <a:t>Highlighted past data citation practices </a:t>
            </a:r>
          </a:p>
          <a:p>
            <a:pPr lvl="1"/>
            <a:r>
              <a:rPr lang="en-US" sz="2400" dirty="0" smtClean="0">
                <a:latin typeface="Calibri" pitchFamily="34" charset="0"/>
                <a:cs typeface="Calibri" pitchFamily="34" charset="0"/>
              </a:rPr>
              <a:t>Emphasized use of citations, persistent identifiers</a:t>
            </a:r>
          </a:p>
          <a:p>
            <a:pPr lvl="1"/>
            <a:r>
              <a:rPr lang="en-US" sz="2400" dirty="0" smtClean="0">
                <a:latin typeface="Calibri" pitchFamily="34" charset="0"/>
                <a:cs typeface="Calibri" pitchFamily="34" charset="0"/>
              </a:rPr>
              <a:t>ASR revised its Submission Guidelines to reflect data citation requirement</a:t>
            </a:r>
          </a:p>
          <a:p>
            <a:endParaRPr lang="en-US" dirty="0"/>
          </a:p>
        </p:txBody>
      </p:sp>
      <p:sp>
        <p:nvSpPr>
          <p:cNvPr id="4" name="Slide Number Placeholder 3"/>
          <p:cNvSpPr>
            <a:spLocks noGrp="1"/>
          </p:cNvSpPr>
          <p:nvPr>
            <p:ph type="sldNum" sz="quarter" idx="10"/>
          </p:nvPr>
        </p:nvSpPr>
        <p:spPr/>
        <p:txBody>
          <a:bodyPr/>
          <a:lstStyle/>
          <a:p>
            <a:fld id="{82ABC4C6-95A4-426E-B0E9-44C2C4407A0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1501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17">
              <a:defRPr/>
            </a:pPr>
            <a:r>
              <a:rPr lang="en-US" dirty="0"/>
              <a:t>From its experience building and growing the </a:t>
            </a:r>
            <a:r>
              <a:rPr lang="en-US" i="1" dirty="0"/>
              <a:t>Bibliography</a:t>
            </a:r>
            <a:r>
              <a:rPr lang="en-US" dirty="0"/>
              <a:t> over the last decade it became obvious that there is no norm for citing data, and no commonly used standards for doing so. Though there are standard practices for citing legal cases, laws, and journal articles. If data are acknowledged, they rarely appear in a publication’s reference section or bibliography, making it difficult to detect it in a simple, efficient way. Authors, whether they are the data creators, or secondary users, often do not mention the study title, let alone cite the assigned citation or DOI. One of the </a:t>
            </a:r>
            <a:r>
              <a:rPr lang="en-US" dirty="0" err="1"/>
              <a:t>defacto</a:t>
            </a:r>
            <a:r>
              <a:rPr lang="en-US" dirty="0"/>
              <a:t> outcomes of this practice is that it requires the reader to infer what data were used. Much human “text mining” effort must therefore go into determining if data were used and if so, how to identify it in order to create access to it. </a:t>
            </a:r>
            <a:r>
              <a:rPr lang="en-US" b="1" dirty="0"/>
              <a:t>The effect is that data producers are not always receiving proper credit, and much data are effectively hidden from those who would replicate analyses or reuse data. An environment with no standard way of citing research data and no established publishing infrastructure to optimize good discovery and attribution means data producers and users lose. </a:t>
            </a:r>
            <a:r>
              <a:rPr lang="en-US" b="1" dirty="0" smtClean="0"/>
              <a:t> Discovery=reward.</a:t>
            </a:r>
            <a:endParaRPr lang="en-US" b="1" dirty="0"/>
          </a:p>
          <a:p>
            <a:endParaRPr lang="en-US" dirty="0"/>
          </a:p>
        </p:txBody>
      </p:sp>
      <p:sp>
        <p:nvSpPr>
          <p:cNvPr id="4" name="Slide Number Placeholder 3"/>
          <p:cNvSpPr>
            <a:spLocks noGrp="1"/>
          </p:cNvSpPr>
          <p:nvPr>
            <p:ph type="sldNum" sz="quarter" idx="10"/>
          </p:nvPr>
        </p:nvSpPr>
        <p:spPr/>
        <p:txBody>
          <a:bodyPr/>
          <a:lstStyle/>
          <a:p>
            <a:fld id="{07C0B0DD-E226-4E8B-A678-ED4B7C781A9C}" type="slidenum">
              <a:rPr lang="en-US" smtClean="0"/>
              <a:t>17</a:t>
            </a:fld>
            <a:endParaRPr lang="en-US"/>
          </a:p>
        </p:txBody>
      </p:sp>
    </p:spTree>
    <p:extLst>
      <p:ext uri="{BB962C8B-B14F-4D97-AF65-F5344CB8AC3E}">
        <p14:creationId xmlns:p14="http://schemas.microsoft.com/office/powerpoint/2010/main" val="301237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8B8019-4EFE-477A-9D2F-5A57DD9AA3F0}" type="slidenum">
              <a:rPr lang="en-US" smtClean="0"/>
              <a:t>18</a:t>
            </a:fld>
            <a:endParaRPr lang="en-US"/>
          </a:p>
        </p:txBody>
      </p:sp>
    </p:spTree>
    <p:extLst>
      <p:ext uri="{BB962C8B-B14F-4D97-AF65-F5344CB8AC3E}">
        <p14:creationId xmlns:p14="http://schemas.microsoft.com/office/powerpoint/2010/main" val="31131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Monto, Martin A. Clients of Street Prostitutes in Portland, Oregon, San Francisco and Santa Clara, California, and Las Vegas, Nevada, 1996-1999. ICPSR02859-v1. Ann Arbor, MI: Inter-university Consortium for Political and Social Research [distributor], 2000. http://doi.org/10.3886/ICPSR02859.v1</a:t>
            </a:r>
            <a:endParaRPr lang="en-US" dirty="0" smtClean="0"/>
          </a:p>
          <a:p>
            <a:endParaRPr lang="en-US" dirty="0"/>
          </a:p>
        </p:txBody>
      </p:sp>
      <p:sp>
        <p:nvSpPr>
          <p:cNvPr id="4" name="Slide Number Placeholder 3"/>
          <p:cNvSpPr>
            <a:spLocks noGrp="1"/>
          </p:cNvSpPr>
          <p:nvPr>
            <p:ph type="sldNum" sz="quarter" idx="10"/>
          </p:nvPr>
        </p:nvSpPr>
        <p:spPr/>
        <p:txBody>
          <a:bodyPr/>
          <a:lstStyle/>
          <a:p>
            <a:fld id="{07C0B0DD-E226-4E8B-A678-ED4B7C781A9C}" type="slidenum">
              <a:rPr lang="en-US" smtClean="0"/>
              <a:t>19</a:t>
            </a:fld>
            <a:endParaRPr lang="en-US"/>
          </a:p>
        </p:txBody>
      </p:sp>
    </p:spTree>
    <p:extLst>
      <p:ext uri="{BB962C8B-B14F-4D97-AF65-F5344CB8AC3E}">
        <p14:creationId xmlns:p14="http://schemas.microsoft.com/office/powerpoint/2010/main" val="331493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Monto, Martin A. Clients of Street Prostitutes in Portland, Oregon, San Francisco and Santa Clara, California, and Las Vegas, Nevada, 1996-1999. ICPSR02859-v1. Ann Arbor, MI: Inter-university Consortium for Political and Social Research [distributor], 2000. http://doi.org/10.3886/ICPSR02859.v1</a:t>
            </a:r>
            <a:endParaRPr lang="en-US" dirty="0"/>
          </a:p>
        </p:txBody>
      </p:sp>
      <p:sp>
        <p:nvSpPr>
          <p:cNvPr id="4" name="Slide Number Placeholder 3"/>
          <p:cNvSpPr>
            <a:spLocks noGrp="1"/>
          </p:cNvSpPr>
          <p:nvPr>
            <p:ph type="sldNum" sz="quarter" idx="10"/>
          </p:nvPr>
        </p:nvSpPr>
        <p:spPr/>
        <p:txBody>
          <a:bodyPr/>
          <a:lstStyle/>
          <a:p>
            <a:fld id="{07C0B0DD-E226-4E8B-A678-ED4B7C781A9C}" type="slidenum">
              <a:rPr lang="en-US" smtClean="0"/>
              <a:t>20</a:t>
            </a:fld>
            <a:endParaRPr lang="en-US"/>
          </a:p>
        </p:txBody>
      </p:sp>
    </p:spTree>
    <p:extLst>
      <p:ext uri="{BB962C8B-B14F-4D97-AF65-F5344CB8AC3E}">
        <p14:creationId xmlns:p14="http://schemas.microsoft.com/office/powerpoint/2010/main" val="283420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8B8019-4EFE-477A-9D2F-5A57DD9AA3F0}" type="slidenum">
              <a:rPr lang="en-US" smtClean="0"/>
              <a:t>23</a:t>
            </a:fld>
            <a:endParaRPr lang="en-US"/>
          </a:p>
        </p:txBody>
      </p:sp>
    </p:spTree>
    <p:extLst>
      <p:ext uri="{BB962C8B-B14F-4D97-AF65-F5344CB8AC3E}">
        <p14:creationId xmlns:p14="http://schemas.microsoft.com/office/powerpoint/2010/main" val="405091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8B8019-4EFE-477A-9D2F-5A57DD9AA3F0}" type="slidenum">
              <a:rPr lang="en-US" smtClean="0"/>
              <a:t>24</a:t>
            </a:fld>
            <a:endParaRPr lang="en-US"/>
          </a:p>
        </p:txBody>
      </p:sp>
    </p:spTree>
    <p:extLst>
      <p:ext uri="{BB962C8B-B14F-4D97-AF65-F5344CB8AC3E}">
        <p14:creationId xmlns:p14="http://schemas.microsoft.com/office/powerpoint/2010/main" val="18358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https://coleridgeinitiative.org/richcontextcompetition</a:t>
            </a:r>
          </a:p>
          <a:p>
            <a:r>
              <a:rPr lang="en-US" sz="1200" b="0" i="0" u="none" strike="noStrike" kern="1200" cap="none" dirty="0" smtClean="0">
                <a:solidFill>
                  <a:schemeClr val="dk1"/>
                </a:solidFill>
                <a:effectLst/>
                <a:latin typeface="Calibri"/>
                <a:ea typeface="Calibri"/>
                <a:cs typeface="Calibri"/>
                <a:sym typeface="Calibri"/>
              </a:rPr>
              <a:t>Algorithms will be evaluated for </a:t>
            </a:r>
            <a:r>
              <a:rPr lang="en-US" sz="1200" b="1" i="0" u="none" strike="noStrike" kern="1200" cap="none" dirty="0" smtClean="0">
                <a:solidFill>
                  <a:schemeClr val="dk1"/>
                </a:solidFill>
                <a:effectLst/>
                <a:latin typeface="Calibri"/>
                <a:ea typeface="Calibri"/>
                <a:cs typeface="Calibri"/>
                <a:sym typeface="Calibri"/>
              </a:rPr>
              <a:t>accuracy</a:t>
            </a:r>
            <a:r>
              <a:rPr lang="en-US" sz="1200" b="0" i="0" u="none" strike="noStrike" kern="1200" cap="none" dirty="0" smtClean="0">
                <a:solidFill>
                  <a:schemeClr val="dk1"/>
                </a:solidFill>
                <a:effectLst/>
                <a:latin typeface="Calibri"/>
                <a:ea typeface="Calibri"/>
                <a:cs typeface="Calibri"/>
                <a:sym typeface="Calibri"/>
              </a:rPr>
              <a:t>, </a:t>
            </a:r>
            <a:r>
              <a:rPr lang="en-US" sz="1200" b="1" i="0" u="none" strike="noStrike" kern="1200" cap="none" dirty="0" smtClean="0">
                <a:solidFill>
                  <a:schemeClr val="dk1"/>
                </a:solidFill>
                <a:effectLst/>
                <a:latin typeface="Calibri"/>
                <a:ea typeface="Calibri"/>
                <a:cs typeface="Calibri"/>
                <a:sym typeface="Calibri"/>
              </a:rPr>
              <a:t>run-time</a:t>
            </a:r>
            <a:r>
              <a:rPr lang="en-US" sz="1200" b="0" i="0" u="none" strike="noStrike" kern="1200" cap="none" dirty="0" smtClean="0">
                <a:solidFill>
                  <a:schemeClr val="dk1"/>
                </a:solidFill>
                <a:effectLst/>
                <a:latin typeface="Calibri"/>
                <a:ea typeface="Calibri"/>
                <a:cs typeface="Calibri"/>
                <a:sym typeface="Calibri"/>
              </a:rPr>
              <a:t>, </a:t>
            </a:r>
            <a:r>
              <a:rPr lang="en-US" sz="1200" b="1" i="0" u="none" strike="noStrike" kern="1200" cap="none" dirty="0" smtClean="0">
                <a:solidFill>
                  <a:schemeClr val="dk1"/>
                </a:solidFill>
                <a:effectLst/>
                <a:latin typeface="Calibri"/>
                <a:ea typeface="Calibri"/>
                <a:cs typeface="Calibri"/>
                <a:sym typeface="Calibri"/>
              </a:rPr>
              <a:t>usability</a:t>
            </a:r>
            <a:r>
              <a:rPr lang="en-US" sz="1200" b="0" i="0" u="none" strike="noStrike" kern="1200" cap="none" dirty="0" smtClean="0">
                <a:solidFill>
                  <a:schemeClr val="dk1"/>
                </a:solidFill>
                <a:effectLst/>
                <a:latin typeface="Calibri"/>
                <a:ea typeface="Calibri"/>
                <a:cs typeface="Calibri"/>
                <a:sym typeface="Calibri"/>
              </a:rPr>
              <a:t>, and </a:t>
            </a:r>
            <a:r>
              <a:rPr lang="en-US" sz="1200" b="1" i="0" u="none" strike="noStrike" kern="1200" cap="none" dirty="0" smtClean="0">
                <a:solidFill>
                  <a:schemeClr val="dk1"/>
                </a:solidFill>
                <a:effectLst/>
                <a:latin typeface="Calibri"/>
                <a:ea typeface="Calibri"/>
                <a:cs typeface="Calibri"/>
                <a:sym typeface="Calibri"/>
              </a:rPr>
              <a:t>novelty</a:t>
            </a:r>
            <a:r>
              <a:rPr lang="en-US" sz="1200" b="0" i="0" u="none" strike="noStrike" kern="1200" cap="none" dirty="0" smtClean="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20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baseline="0" dirty="0" smtClean="0">
              <a:solidFill>
                <a:schemeClr val="dk1"/>
              </a:solidFill>
              <a:latin typeface="Calibri"/>
              <a:ea typeface="Calibri"/>
              <a:cs typeface="Calibri"/>
              <a:sym typeface="Calibri"/>
            </a:endParaRPr>
          </a:p>
          <a:p>
            <a:r>
              <a:rPr lang="en-US" sz="1200" b="0" i="0" u="none" strike="noStrike" kern="1200" cap="none" baseline="0" dirty="0" smtClean="0">
                <a:solidFill>
                  <a:schemeClr val="dk1"/>
                </a:solidFill>
                <a:latin typeface="Calibri"/>
                <a:ea typeface="Calibri"/>
                <a:cs typeface="Calibri"/>
                <a:sym typeface="Calibri"/>
              </a:rPr>
              <a:t> The Bibliography now references nearly 70,000 works, including journal articles, books, working papers, dissertations, and newspaper articles.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548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use SSDA, in which researchers cannot directly access data, but can</a:t>
            </a:r>
            <a:r>
              <a:rPr lang="en-US" baseline="0" dirty="0" smtClean="0"/>
              <a:t> submit jobs and receive output that is automatically checked for disclosure risk.  </a:t>
            </a:r>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30</a:t>
            </a:fld>
            <a:endParaRPr lang="en-US" dirty="0"/>
          </a:p>
        </p:txBody>
      </p:sp>
    </p:spTree>
    <p:extLst>
      <p:ext uri="{BB962C8B-B14F-4D97-AF65-F5344CB8AC3E}">
        <p14:creationId xmlns:p14="http://schemas.microsoft.com/office/powerpoint/2010/main" val="278594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Calibri"/>
                <a:ea typeface="Calibri"/>
                <a:cs typeface="Calibri"/>
                <a:sym typeface="Calibri"/>
              </a:rPr>
              <a:t>The Inter-university Consortium for Political Research (ICPR, as it was first known) was created in 1962 by political scientist Warren E. Miller as the data dissemination arm of the American National Election Studies (</a:t>
            </a:r>
            <a:r>
              <a:rPr lang="en-US" sz="1200" b="0" i="0" u="none" strike="noStrike" kern="1200" cap="none" dirty="0" err="1" smtClean="0">
                <a:solidFill>
                  <a:schemeClr val="dk1"/>
                </a:solidFill>
                <a:effectLst/>
                <a:latin typeface="Calibri"/>
                <a:ea typeface="Calibri"/>
                <a:cs typeface="Calibri"/>
                <a:sym typeface="Calibri"/>
              </a:rPr>
              <a:t>ANES</a:t>
            </a:r>
            <a:r>
              <a:rPr lang="en-US" sz="1200" b="0" i="0" u="sng" strike="noStrike" kern="1200" cap="none" baseline="30000" dirty="0" err="1" smtClean="0">
                <a:solidFill>
                  <a:schemeClr val="dk1"/>
                </a:solidFill>
                <a:effectLst/>
                <a:latin typeface="Calibri"/>
                <a:ea typeface="Calibri"/>
                <a:cs typeface="Calibri"/>
                <a:sym typeface="Calibri"/>
                <a:hlinkClick r:id="rId3"/>
              </a:rPr>
              <a:t>i</a:t>
            </a:r>
            <a:r>
              <a:rPr lang="en-US" sz="1200" b="0" i="0" u="none" strike="noStrike" kern="1200" cap="none" dirty="0" smtClean="0">
                <a:solidFill>
                  <a:schemeClr val="dk1"/>
                </a:solidFill>
                <a:effectLst/>
                <a:latin typeface="Calibri"/>
                <a:ea typeface="Calibri"/>
                <a:cs typeface="Calibri"/>
                <a:sym typeface="Calibri"/>
              </a:rPr>
              <a:t>). </a:t>
            </a:r>
          </a:p>
          <a:p>
            <a:endParaRPr lang="en-US" sz="1200" b="0" i="0" u="none" strike="noStrike" kern="1200" cap="none" dirty="0" smtClean="0">
              <a:solidFill>
                <a:schemeClr val="dk1"/>
              </a:solidFill>
              <a:effectLst/>
              <a:latin typeface="Calibri"/>
              <a:ea typeface="Calibri"/>
              <a:cs typeface="Calibri"/>
              <a:sym typeface="Calibri"/>
            </a:endParaRPr>
          </a:p>
          <a:p>
            <a:r>
              <a:rPr lang="en-US" sz="1200" b="0" i="0" u="none" strike="noStrike" kern="1200" cap="none" dirty="0" smtClean="0">
                <a:solidFill>
                  <a:schemeClr val="dk1"/>
                </a:solidFill>
                <a:effectLst/>
                <a:latin typeface="Calibri"/>
                <a:ea typeface="Calibri"/>
                <a:cs typeface="Calibri"/>
                <a:sym typeface="Calibri"/>
              </a:rPr>
              <a:t>In hindsight, we can think of this data sharing motive as a prerequisite of the "scientific ethic" of verification, replication, and validation. In the early 1960s, though, the concept of giving access to all interested scholars to one's basic (micro) data was so foreign as to be considered "revolutionary." Miller even likened it, in retrospect, to a violation of basic economic precepts: data were the scientist's capital, and "they weren't about to share their </a:t>
            </a:r>
            <a:r>
              <a:rPr lang="en-US" sz="1200" b="0" i="0" u="none" strike="noStrike" kern="1200" cap="none" dirty="0" err="1" smtClean="0">
                <a:solidFill>
                  <a:schemeClr val="dk1"/>
                </a:solidFill>
                <a:effectLst/>
                <a:latin typeface="Calibri"/>
                <a:ea typeface="Calibri"/>
                <a:cs typeface="Calibri"/>
                <a:sym typeface="Calibri"/>
              </a:rPr>
              <a:t>capital."</a:t>
            </a:r>
            <a:r>
              <a:rPr lang="en-US" sz="1200" b="0" i="0" u="sng" strike="noStrike" kern="1200" cap="none" baseline="30000" dirty="0" err="1" smtClean="0">
                <a:solidFill>
                  <a:schemeClr val="dk1"/>
                </a:solidFill>
                <a:effectLst/>
                <a:latin typeface="Calibri"/>
                <a:ea typeface="Calibri"/>
                <a:cs typeface="Calibri"/>
                <a:sym typeface="Calibri"/>
                <a:hlinkClick r:id="rId4"/>
              </a:rPr>
              <a:t>ii</a:t>
            </a:r>
            <a:endParaRPr lang="en-US" sz="1200" b="0" i="0" u="sng" strike="noStrike" kern="1200" cap="none" baseline="30000" dirty="0" smtClean="0">
              <a:solidFill>
                <a:schemeClr val="dk1"/>
              </a:solidFill>
              <a:effectLst/>
              <a:latin typeface="Calibri"/>
              <a:ea typeface="Calibri"/>
              <a:cs typeface="Calibri"/>
              <a:sym typeface="Calibri"/>
            </a:endParaRPr>
          </a:p>
          <a:p>
            <a:endParaRPr lang="en-US" sz="1200" b="0" i="0" u="none" strike="noStrike" kern="1200" cap="none" dirty="0" smtClean="0">
              <a:solidFill>
                <a:schemeClr val="dk1"/>
              </a:solidFill>
              <a:effectLst/>
              <a:latin typeface="Calibri"/>
              <a:ea typeface="Calibri"/>
              <a:cs typeface="Calibri"/>
              <a:sym typeface="Calibri"/>
            </a:endParaRPr>
          </a:p>
          <a:p>
            <a:r>
              <a:rPr lang="en-US" dirty="0" smtClean="0"/>
              <a:t>https://www.icpsr.umich.edu/icpsrweb/content/about/history/early-years.html</a:t>
            </a:r>
            <a:endParaRPr lang="en-US" dirty="0"/>
          </a:p>
        </p:txBody>
      </p:sp>
      <p:sp>
        <p:nvSpPr>
          <p:cNvPr id="4" name="Slide Number Placeholder 3"/>
          <p:cNvSpPr>
            <a:spLocks noGrp="1"/>
          </p:cNvSpPr>
          <p:nvPr>
            <p:ph type="sldNum" sz="quarter" idx="10"/>
          </p:nvPr>
        </p:nvSpPr>
        <p:spPr/>
        <p:txBody>
          <a:bodyPr/>
          <a:lstStyle/>
          <a:p>
            <a:fld id="{37823C24-A0C3-4DEA-A4FA-CAFCE61170C1}"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230824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31</a:t>
            </a:fld>
            <a:endParaRPr lang="en-US" dirty="0"/>
          </a:p>
        </p:txBody>
      </p:sp>
    </p:spTree>
    <p:extLst>
      <p:ext uri="{BB962C8B-B14F-4D97-AF65-F5344CB8AC3E}">
        <p14:creationId xmlns:p14="http://schemas.microsoft.com/office/powerpoint/2010/main" val="24728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VDE is a virtual machine launched from the researcher's own desktop but operating on a remote server, similar to remotely logging into another physical computer.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VDE offers full access to </a:t>
            </a:r>
            <a:r>
              <a:rPr lang="en-US" sz="1200" b="0" i="0" u="none" strike="noStrike" kern="1200" baseline="0" dirty="0" err="1" smtClean="0">
                <a:solidFill>
                  <a:schemeClr val="tx1"/>
                </a:solidFill>
                <a:latin typeface="+mn-lt"/>
                <a:ea typeface="+mn-ea"/>
                <a:cs typeface="+mn-cs"/>
              </a:rPr>
              <a:t>disclosive</a:t>
            </a:r>
            <a:r>
              <a:rPr lang="en-US" sz="1200" b="0" i="0" u="none" strike="noStrike" kern="1200" baseline="0" dirty="0" smtClean="0">
                <a:solidFill>
                  <a:schemeClr val="tx1"/>
                </a:solidFill>
                <a:latin typeface="+mn-lt"/>
                <a:ea typeface="+mn-ea"/>
                <a:cs typeface="+mn-cs"/>
              </a:rPr>
              <a:t> and sensitive restricted data with reduced need to coarsen, truncate, or otherwise alter the data, therefore increasing the analytic value of the data and maximizing the impact of the initial data collection investment.</a:t>
            </a:r>
            <a:endParaRPr lang="en-US" dirty="0" smtClean="0"/>
          </a:p>
          <a:p>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33</a:t>
            </a:fld>
            <a:endParaRPr lang="en-US" dirty="0"/>
          </a:p>
        </p:txBody>
      </p:sp>
    </p:spTree>
    <p:extLst>
      <p:ext uri="{BB962C8B-B14F-4D97-AF65-F5344CB8AC3E}">
        <p14:creationId xmlns:p14="http://schemas.microsoft.com/office/powerpoint/2010/main" val="3484534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34</a:t>
            </a:fld>
            <a:endParaRPr lang="en-US" dirty="0"/>
          </a:p>
        </p:txBody>
      </p:sp>
    </p:spTree>
    <p:extLst>
      <p:ext uri="{BB962C8B-B14F-4D97-AF65-F5344CB8AC3E}">
        <p14:creationId xmlns:p14="http://schemas.microsoft.com/office/powerpoint/2010/main" val="1918357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Restricted data security presents a challenge to making data available for reuse and secondary analysis because of time-consuming and redundant identity verification processes</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901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Passports for safe people</a:t>
            </a:r>
          </a:p>
          <a:p>
            <a:pPr lvl="1"/>
            <a:r>
              <a:rPr lang="en-US" dirty="0" smtClean="0"/>
              <a:t>Verified identities, institutional affiliation</a:t>
            </a:r>
          </a:p>
          <a:p>
            <a:pPr lvl="1"/>
            <a:r>
              <a:rPr lang="en-US" dirty="0" smtClean="0"/>
              <a:t>Training</a:t>
            </a:r>
          </a:p>
          <a:p>
            <a:pPr lvl="1"/>
            <a:r>
              <a:rPr lang="en-US" dirty="0" smtClean="0"/>
              <a:t>Experience (good and bad)</a:t>
            </a:r>
          </a:p>
          <a:p>
            <a:r>
              <a:rPr lang="en-US" dirty="0" smtClean="0"/>
              <a:t>Visas to control access</a:t>
            </a:r>
          </a:p>
          <a:p>
            <a:pPr lvl="1"/>
            <a:r>
              <a:rPr lang="en-US" dirty="0" smtClean="0"/>
              <a:t>Permission to “enter” (access) specific data specifying</a:t>
            </a:r>
          </a:p>
          <a:p>
            <a:pPr lvl="2"/>
            <a:r>
              <a:rPr lang="en-US" dirty="0" smtClean="0"/>
              <a:t>Passport holder</a:t>
            </a:r>
          </a:p>
          <a:p>
            <a:pPr lvl="3"/>
            <a:r>
              <a:rPr lang="en-US" dirty="0" smtClean="0"/>
              <a:t>Project, Place, Period</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376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baseline="0" dirty="0" smtClean="0">
              <a:solidFill>
                <a:schemeClr val="dk1"/>
              </a:solidFill>
              <a:latin typeface="Calibri"/>
              <a:ea typeface="Calibri"/>
              <a:cs typeface="Calibri"/>
              <a:sym typeface="Calibri"/>
            </a:endParaRPr>
          </a:p>
          <a:p>
            <a:r>
              <a:rPr lang="en-US" sz="1200" b="0" i="0" u="none" strike="noStrike" kern="1200" cap="none" baseline="0" dirty="0" smtClean="0">
                <a:solidFill>
                  <a:schemeClr val="dk1"/>
                </a:solidFill>
                <a:latin typeface="Calibri"/>
                <a:ea typeface="Calibri"/>
                <a:cs typeface="Calibri"/>
                <a:sym typeface="Calibri"/>
              </a:rPr>
              <a:t> The Bibliography now references nearly 70,000 works, including journal articles, books, working papers, dissertations, and newspaper articles.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7713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dk1"/>
                </a:solidFill>
                <a:latin typeface="Calibri"/>
                <a:ea typeface="Calibri"/>
                <a:cs typeface="Calibri"/>
                <a:sym typeface="Calibri"/>
              </a:rPr>
              <a:t>Texas A&amp;M computer scientists and social scientists</a:t>
            </a:r>
          </a:p>
          <a:p>
            <a:r>
              <a:rPr lang="en-US" sz="1200" b="0" i="0" u="none" strike="noStrike" kern="1200" cap="none" baseline="0" dirty="0" smtClean="0">
                <a:solidFill>
                  <a:schemeClr val="dk1"/>
                </a:solidFill>
                <a:latin typeface="Calibri"/>
                <a:ea typeface="Calibri"/>
                <a:cs typeface="Calibri"/>
                <a:sym typeface="Calibri"/>
              </a:rPr>
              <a:t>NSF EAGER funding</a:t>
            </a:r>
          </a:p>
          <a:p>
            <a:r>
              <a:rPr lang="en-US" sz="1200" b="0" i="0" u="none" strike="noStrike" kern="1200" cap="none" baseline="0" dirty="0" err="1" smtClean="0">
                <a:solidFill>
                  <a:schemeClr val="dk1"/>
                </a:solidFill>
                <a:latin typeface="Calibri"/>
                <a:ea typeface="Calibri"/>
                <a:cs typeface="Calibri"/>
                <a:sym typeface="Calibri"/>
              </a:rPr>
              <a:t>LinkageLibrary</a:t>
            </a:r>
            <a:r>
              <a:rPr lang="en-US" sz="1200" b="0" i="0" u="none" strike="noStrike" kern="1200" cap="none" baseline="0" dirty="0" smtClean="0">
                <a:solidFill>
                  <a:schemeClr val="dk1"/>
                </a:solidFill>
                <a:latin typeface="Calibri"/>
                <a:ea typeface="Calibri"/>
                <a:cs typeface="Calibri"/>
                <a:sym typeface="Calibri"/>
              </a:rPr>
              <a:t> will be open to the public and the research community, and you can be a part </a:t>
            </a:r>
            <a:endParaRPr lang="en-US"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87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cap="none" dirty="0" smtClean="0">
                <a:solidFill>
                  <a:schemeClr val="dk1"/>
                </a:solidFill>
                <a:effectLst/>
                <a:latin typeface="Calibri"/>
                <a:ea typeface="Calibri"/>
                <a:cs typeface="Calibri"/>
                <a:sym typeface="Calibri"/>
              </a:rPr>
              <a:t>Linked</a:t>
            </a:r>
            <a:r>
              <a:rPr lang="en-US" sz="1200" b="0" i="0" u="none" strike="noStrike" kern="1200" cap="none" baseline="0" dirty="0" smtClean="0">
                <a:solidFill>
                  <a:schemeClr val="dk1"/>
                </a:solidFill>
                <a:effectLst/>
                <a:latin typeface="Calibri"/>
                <a:ea typeface="Calibri"/>
                <a:cs typeface="Calibri"/>
                <a:sym typeface="Calibri"/>
              </a:rPr>
              <a:t> data have special challenges</a:t>
            </a:r>
          </a:p>
          <a:p>
            <a:pPr rtl="0" fontAlgn="base"/>
            <a:r>
              <a:rPr lang="en-US" sz="1200" b="0" i="0" u="none" strike="noStrike" kern="1200" cap="none" baseline="0" dirty="0" smtClean="0">
                <a:solidFill>
                  <a:schemeClr val="dk1"/>
                </a:solidFill>
                <a:effectLst/>
                <a:latin typeface="Calibri"/>
                <a:ea typeface="Calibri"/>
                <a:cs typeface="Calibri"/>
                <a:sym typeface="Calibri"/>
              </a:rPr>
              <a:t>Link quality – false positives and false negatives</a:t>
            </a:r>
          </a:p>
          <a:p>
            <a:pPr rtl="0" fontAlgn="base"/>
            <a:r>
              <a:rPr lang="en-US" sz="1200" b="0" i="0" u="none" strike="noStrike" kern="1200" cap="none" baseline="0" dirty="0" smtClean="0">
                <a:solidFill>
                  <a:schemeClr val="dk1"/>
                </a:solidFill>
                <a:effectLst/>
                <a:latin typeface="Calibri"/>
                <a:ea typeface="Calibri"/>
                <a:cs typeface="Calibri"/>
                <a:sym typeface="Calibri"/>
              </a:rPr>
              <a:t>Linkage-induced bias</a:t>
            </a:r>
          </a:p>
          <a:p>
            <a:pPr rtl="0" fontAlgn="base"/>
            <a:r>
              <a:rPr lang="en-US" sz="1200" b="0" i="0" u="none" strike="noStrike" kern="1200" cap="none" baseline="0" dirty="0" smtClean="0">
                <a:solidFill>
                  <a:schemeClr val="dk1"/>
                </a:solidFill>
                <a:effectLst/>
                <a:latin typeface="Calibri"/>
                <a:ea typeface="Calibri"/>
                <a:cs typeface="Calibri"/>
                <a:sym typeface="Calibri"/>
              </a:rPr>
              <a:t>Potentially increased disclosure risk</a:t>
            </a:r>
          </a:p>
          <a:p>
            <a:pPr rtl="0" fontAlgn="base"/>
            <a:r>
              <a:rPr lang="en-US" sz="1200" b="0" i="0" u="none" strike="noStrike" kern="1200" cap="none" baseline="0" dirty="0" smtClean="0">
                <a:solidFill>
                  <a:schemeClr val="dk1"/>
                </a:solidFill>
                <a:effectLst/>
                <a:latin typeface="Calibri"/>
                <a:ea typeface="Calibri"/>
                <a:cs typeface="Calibri"/>
                <a:sym typeface="Calibri"/>
              </a:rPr>
              <a:t>LOTS of work being done – we want to create a place where this work can go forward synergistically</a:t>
            </a:r>
          </a:p>
          <a:p>
            <a:pPr rtl="0" fontAlgn="base"/>
            <a:endParaRPr lang="en-US" sz="1200" b="0" i="0" u="none" strike="noStrike" kern="1200" cap="none" dirty="0" smtClean="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59</a:t>
            </a:fld>
            <a:endParaRPr lang="en-US" sz="1200">
              <a:latin typeface="Calibri"/>
              <a:ea typeface="Calibri"/>
              <a:cs typeface="Calibri"/>
              <a:sym typeface="Calibri"/>
            </a:endParaRPr>
          </a:p>
        </p:txBody>
      </p:sp>
    </p:spTree>
    <p:extLst>
      <p:ext uri="{BB962C8B-B14F-4D97-AF65-F5344CB8AC3E}">
        <p14:creationId xmlns:p14="http://schemas.microsoft.com/office/powerpoint/2010/main" val="3287419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LIFE-M – links all kinds of records about people to their birth record. Can follow women through their lifetime. Links generations together.</a:t>
            </a:r>
          </a:p>
          <a:p>
            <a:r>
              <a:rPr lang="en-US" dirty="0" err="1" smtClean="0"/>
              <a:t>CensHRS</a:t>
            </a:r>
            <a:r>
              <a:rPr lang="en-US" dirty="0" smtClean="0"/>
              <a:t> - A Census-Enhanced Health and Retirement Study: A Proposal to Create and Analyze an HRS Dataset Enhanced with Characteristics of Employers Sloan foundation, (co-PIs, Matthew Shapiro, David Weir, John </a:t>
            </a:r>
            <a:r>
              <a:rPr lang="en-US" dirty="0" err="1" smtClean="0"/>
              <a:t>Abowd</a:t>
            </a:r>
            <a:r>
              <a:rPr lang="en-US" dirty="0" smtClean="0"/>
              <a:t>, and Kristen McCue)</a:t>
            </a:r>
          </a:p>
          <a:p>
            <a:r>
              <a:rPr lang="en-US" dirty="0" smtClean="0"/>
              <a:t>IRIS – Institution for Research on Innovation in Science</a:t>
            </a:r>
            <a:r>
              <a:rPr lang="en-US" baseline="0" dirty="0" smtClean="0"/>
              <a:t> – </a:t>
            </a:r>
            <a:r>
              <a:rPr lang="en-US" dirty="0" smtClean="0"/>
              <a:t>Data repository</a:t>
            </a:r>
            <a:r>
              <a:rPr lang="en-US" baseline="0" dirty="0" smtClean="0"/>
              <a:t> linking research funding to economic impacts</a:t>
            </a:r>
          </a:p>
          <a:p>
            <a:r>
              <a:rPr lang="en-US" baseline="0" dirty="0" smtClean="0"/>
              <a:t>Sunshine List - </a:t>
            </a:r>
            <a:r>
              <a:rPr lang="en-US" dirty="0" smtClean="0"/>
              <a:t>Canadian public sector employee salaries</a:t>
            </a:r>
          </a:p>
          <a:p>
            <a:r>
              <a:rPr lang="en-US" dirty="0" smtClean="0"/>
              <a:t>CARRA</a:t>
            </a:r>
            <a:r>
              <a:rPr lang="en-US" baseline="0" dirty="0" smtClean="0"/>
              <a:t> – for testing linking methodologies</a:t>
            </a:r>
          </a:p>
          <a:p>
            <a:endParaRPr lang="en-US" dirty="0" smtClean="0"/>
          </a:p>
          <a:p>
            <a:pPr rtl="0" fontAlgn="base"/>
            <a:endParaRPr lang="en-US" sz="1200" b="0" i="0" u="none" strike="noStrike" kern="1200" cap="none" dirty="0" smtClean="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latin typeface="Calibri"/>
                <a:ea typeface="Calibri"/>
                <a:cs typeface="Calibri"/>
                <a:sym typeface="Calibri"/>
              </a:rPr>
              <a:pPr algn="r">
                <a:buSzPct val="25000"/>
              </a:pPr>
              <a:t>60</a:t>
            </a:fld>
            <a:endParaRPr lang="en-US" sz="1200">
              <a:latin typeface="Calibri"/>
              <a:ea typeface="Calibri"/>
              <a:cs typeface="Calibri"/>
              <a:sym typeface="Calibri"/>
            </a:endParaRPr>
          </a:p>
        </p:txBody>
      </p:sp>
    </p:spTree>
    <p:extLst>
      <p:ext uri="{BB962C8B-B14F-4D97-AF65-F5344CB8AC3E}">
        <p14:creationId xmlns:p14="http://schemas.microsoft.com/office/powerpoint/2010/main" val="3807453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 really excited about that – get researchers talking</a:t>
            </a:r>
            <a:r>
              <a:rPr lang="en-US" baseline="0" dirty="0" smtClean="0"/>
              <a:t> to others in the same research space</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6597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6650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Any type of file, download</a:t>
            </a:r>
            <a:r>
              <a:rPr lang="en-US" baseline="0" dirty="0" smtClean="0"/>
              <a:t> preview, etc. If data are not public access, a message is displayed directing user how to request access to restricted data through ICPSR.</a:t>
            </a:r>
            <a:endParaRPr lang="en-US"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9658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0425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9307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496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Projects can have data, code, or both</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70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118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71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154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VDE operates just like a standard Windows desktop and includes many of the most popular statistical analysis packages. All work with the data files is done within the VDE. The data files and software never leave the ICPSR servers.</a:t>
            </a:r>
            <a:endParaRPr lang="en-US" dirty="0" smtClean="0"/>
          </a:p>
          <a:p>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75</a:t>
            </a:fld>
            <a:endParaRPr lang="en-US" dirty="0"/>
          </a:p>
        </p:txBody>
      </p:sp>
    </p:spTree>
    <p:extLst>
      <p:ext uri="{BB962C8B-B14F-4D97-AF65-F5344CB8AC3E}">
        <p14:creationId xmlns:p14="http://schemas.microsoft.com/office/powerpoint/2010/main" val="369470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CEAFBD-3A4D-AA4D-A2F8-FB90B5CDF107}" type="slidenum">
              <a:rPr lang="en-US" smtClean="0"/>
              <a:t>76</a:t>
            </a:fld>
            <a:endParaRPr lang="en-US" dirty="0"/>
          </a:p>
        </p:txBody>
      </p:sp>
    </p:spTree>
    <p:extLst>
      <p:ext uri="{BB962C8B-B14F-4D97-AF65-F5344CB8AC3E}">
        <p14:creationId xmlns:p14="http://schemas.microsoft.com/office/powerpoint/2010/main" val="3584012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chemeClr val="bg1">
                    <a:lumMod val="10000"/>
                  </a:schemeClr>
                </a:solidFill>
              </a:rPr>
              <a:t>Everyone values data citations (depositors,</a:t>
            </a:r>
            <a:r>
              <a:rPr lang="en-US" sz="1200" kern="0" baseline="0" dirty="0" smtClean="0">
                <a:solidFill>
                  <a:schemeClr val="bg1">
                    <a:lumMod val="10000"/>
                  </a:schemeClr>
                </a:solidFill>
              </a:rPr>
              <a:t> users, funders)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chemeClr val="bg1">
                  <a:lumMod val="10000"/>
                </a:schemeClr>
              </a:solidFill>
            </a:endParaRPr>
          </a:p>
          <a:p>
            <a:pPr>
              <a:buFont typeface="Arial" panose="020B0604020202020204" pitchFamily="34" charset="0"/>
              <a:buChar char="•"/>
            </a:pPr>
            <a:r>
              <a:rPr lang="en-US" sz="1200" b="1" i="0" u="none" strike="noStrike" kern="1200" cap="none" dirty="0" smtClean="0">
                <a:solidFill>
                  <a:srgbClr val="000000"/>
                </a:solidFill>
                <a:latin typeface="Calibri"/>
                <a:ea typeface="Calibri"/>
                <a:cs typeface="Calibri"/>
                <a:sym typeface="Calibri"/>
              </a:rPr>
              <a:t>Downloads:</a:t>
            </a:r>
            <a:r>
              <a:rPr lang="en-US" sz="1200" b="0" i="0" u="none" strike="noStrike" kern="1200" cap="none" dirty="0" smtClean="0">
                <a:solidFill>
                  <a:srgbClr val="555555"/>
                </a:solidFill>
                <a:latin typeface="Calibri"/>
                <a:ea typeface="Calibri"/>
                <a:cs typeface="Calibri"/>
                <a:sym typeface="Calibri"/>
              </a:rPr>
              <a:t> Download counts, on the other hand, are both highly valuable and practical to collect. Downloads were a resounding second-choice metric for researchers and 85% of repositories already track them.</a:t>
            </a:r>
          </a:p>
          <a:p>
            <a:pPr>
              <a:buFont typeface="Arial" panose="020B0604020202020204" pitchFamily="34" charset="0"/>
              <a:buChar char="•"/>
            </a:pPr>
            <a:endParaRPr lang="en-US" sz="1200" b="0" i="0" u="none" strike="noStrike" kern="1200" cap="none" dirty="0" smtClean="0">
              <a:solidFill>
                <a:srgbClr val="555555"/>
              </a:solidFill>
              <a:latin typeface="Calibri"/>
              <a:ea typeface="Calibri"/>
              <a:cs typeface="Calibri"/>
              <a:sym typeface="Calibri"/>
            </a:endParaRPr>
          </a:p>
          <a:p>
            <a:pPr>
              <a:buFont typeface="Arial" panose="020B0604020202020204" pitchFamily="34" charset="0"/>
              <a:buChar char="•"/>
            </a:pPr>
            <a:r>
              <a:rPr lang="en-US" sz="1200" b="1" i="0" u="none" strike="noStrike" kern="1200" cap="none" dirty="0" smtClean="0">
                <a:solidFill>
                  <a:srgbClr val="000000"/>
                </a:solidFill>
                <a:latin typeface="Calibri"/>
                <a:ea typeface="Calibri"/>
                <a:cs typeface="Calibri"/>
                <a:sym typeface="Calibri"/>
              </a:rPr>
              <a:t>Citations:</a:t>
            </a:r>
            <a:r>
              <a:rPr lang="en-US" sz="1200" b="0" i="0" u="none" strike="noStrike" kern="1200" cap="none" dirty="0" smtClean="0">
                <a:solidFill>
                  <a:srgbClr val="555555"/>
                </a:solidFill>
                <a:latin typeface="Calibri"/>
                <a:ea typeface="Calibri"/>
                <a:cs typeface="Calibri"/>
                <a:sym typeface="Calibri"/>
              </a:rPr>
              <a:t> </a:t>
            </a:r>
            <a:r>
              <a:rPr lang="en-US" sz="1200" b="0" i="0" u="none" strike="noStrike" kern="1200" cap="none" dirty="0" smtClean="0">
                <a:solidFill>
                  <a:srgbClr val="FF0000"/>
                </a:solidFill>
                <a:latin typeface="Calibri"/>
                <a:ea typeface="Calibri"/>
                <a:cs typeface="Calibri"/>
                <a:sym typeface="Calibri"/>
              </a:rPr>
              <a:t>Citations are the coin of the academic realm. They were by far the most interesting metric to both researchers and data managers. </a:t>
            </a:r>
            <a:r>
              <a:rPr lang="en-US" sz="1200" b="0" i="0" u="none" strike="noStrike" kern="1200" cap="none" dirty="0" smtClean="0">
                <a:solidFill>
                  <a:srgbClr val="555555"/>
                </a:solidFill>
                <a:latin typeface="Calibri"/>
                <a:ea typeface="Calibri"/>
                <a:cs typeface="Calibri"/>
                <a:sym typeface="Calibri"/>
              </a:rPr>
              <a:t>Unfortunately, citations are much more difficult than download counts to work with, and relatively few repositories track them. Beyond technical complexity, the biggest challenge is cultural: data citation practices are inconsistent at best, and formal data citation is rare. Despite the difficulty, the value of citations is too high to ignore, even in the short term.</a:t>
            </a:r>
          </a:p>
          <a:p>
            <a:pPr>
              <a:buFont typeface="Arial" panose="020B0604020202020204" pitchFamily="34" charset="0"/>
              <a:buChar char="•"/>
            </a:pPr>
            <a:endParaRPr lang="en-US" sz="1200" b="0" i="0" u="none" strike="noStrike" kern="1200" cap="none" dirty="0" smtClean="0">
              <a:solidFill>
                <a:srgbClr val="555555"/>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B2B2B2"/>
                </a:solidFill>
              </a:rPr>
              <a:t>https://datapub.cdlib.org/2015/08/04/2334/</a:t>
            </a:r>
          </a:p>
          <a:p>
            <a:pPr>
              <a:buFont typeface="Arial" panose="020B0604020202020204" pitchFamily="34" charset="0"/>
              <a:buChar char="•"/>
            </a:pPr>
            <a:endParaRPr lang="en-US" sz="1200" b="0" i="0" u="none" strike="noStrike" kern="1200" cap="none" dirty="0" smtClean="0">
              <a:solidFill>
                <a:srgbClr val="555555"/>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83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738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LIFE-M – links all kinds of records about people to their birth record. Can follow women through their lifetime. Links generations together.</a:t>
            </a:r>
          </a:p>
          <a:p>
            <a:r>
              <a:rPr lang="en-US" dirty="0" err="1" smtClean="0"/>
              <a:t>CensHRS</a:t>
            </a:r>
            <a:r>
              <a:rPr lang="en-US" dirty="0" smtClean="0"/>
              <a:t> - A Census-Enhanced Health and Retirement Study: A Proposal to Create and Analyze an HRS Dataset Enhanced with Characteristics of Employers Sloan foundation, (co-PIs, Matthew Shapiro, David Weir, John </a:t>
            </a:r>
            <a:r>
              <a:rPr lang="en-US" dirty="0" err="1" smtClean="0"/>
              <a:t>Abowd</a:t>
            </a:r>
            <a:r>
              <a:rPr lang="en-US" dirty="0" smtClean="0"/>
              <a:t>, and Kristen McCue)</a:t>
            </a:r>
          </a:p>
          <a:p>
            <a:r>
              <a:rPr lang="en-US" dirty="0" smtClean="0"/>
              <a:t>IRIS – Institution for Research on Innovation in Science</a:t>
            </a:r>
            <a:r>
              <a:rPr lang="en-US" baseline="0" dirty="0" smtClean="0"/>
              <a:t> – </a:t>
            </a:r>
            <a:r>
              <a:rPr lang="en-US" dirty="0" smtClean="0"/>
              <a:t>Data repository</a:t>
            </a:r>
            <a:r>
              <a:rPr lang="en-US" baseline="0" dirty="0" smtClean="0"/>
              <a:t> linking research funding to economic impacts</a:t>
            </a:r>
          </a:p>
          <a:p>
            <a:r>
              <a:rPr lang="en-US" baseline="0" dirty="0" smtClean="0"/>
              <a:t>Sunshine List - </a:t>
            </a:r>
            <a:r>
              <a:rPr lang="en-US" dirty="0" smtClean="0"/>
              <a:t>Canadian public sector employee salaries</a:t>
            </a:r>
          </a:p>
          <a:p>
            <a:r>
              <a:rPr lang="en-US" dirty="0" smtClean="0"/>
              <a:t>CARRA</a:t>
            </a:r>
            <a:r>
              <a:rPr lang="en-US" baseline="0" dirty="0" smtClean="0"/>
              <a:t> – for testing linking methodologies</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93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226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8770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smtClean="0">
                <a:solidFill>
                  <a:schemeClr val="dk1"/>
                </a:solidFill>
                <a:latin typeface="Calibri"/>
                <a:ea typeface="Calibri"/>
                <a:cs typeface="Calibri"/>
                <a:sym typeface="Calibri"/>
              </a:rPr>
              <a:t>Which leads to: Unwillingness of repositories and data custodians to accept identity verification by other institutions </a:t>
            </a:r>
          </a:p>
          <a:p>
            <a:endParaRPr lang="en-US" sz="1200" b="0" i="0" u="none" strike="noStrike" kern="1200" cap="none" baseline="0" dirty="0" smtClean="0">
              <a:solidFill>
                <a:schemeClr val="dk1"/>
              </a:solidFill>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94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90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baseline="0" dirty="0" smtClean="0">
              <a:solidFill>
                <a:schemeClr val="dk1"/>
              </a:solidFill>
              <a:latin typeface="Calibri"/>
              <a:ea typeface="Calibri"/>
              <a:cs typeface="Calibri"/>
              <a:sym typeface="Calibri"/>
            </a:endParaRPr>
          </a:p>
          <a:p>
            <a:r>
              <a:rPr lang="en-US" sz="1200" b="0" i="0" u="none" strike="noStrike" kern="1200" cap="none" baseline="0" dirty="0" smtClean="0">
                <a:solidFill>
                  <a:schemeClr val="dk1"/>
                </a:solidFill>
                <a:latin typeface="Calibri"/>
                <a:ea typeface="Calibri"/>
                <a:cs typeface="Calibri"/>
                <a:sym typeface="Calibri"/>
              </a:rPr>
              <a:t> The Bibliography now references nearly 70,000 works, including journal articles, books, working papers, dissertations, and newspaper articles.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442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baseline="0" dirty="0" smtClean="0">
              <a:solidFill>
                <a:schemeClr val="dk1"/>
              </a:solidFill>
              <a:latin typeface="Calibri"/>
              <a:ea typeface="Calibri"/>
              <a:cs typeface="Calibri"/>
              <a:sym typeface="Calibri"/>
            </a:endParaRPr>
          </a:p>
          <a:p>
            <a:r>
              <a:rPr lang="en-US" sz="1200" b="0" i="0" u="none" strike="noStrike" kern="1200" cap="none" baseline="0" dirty="0" smtClean="0">
                <a:solidFill>
                  <a:schemeClr val="dk1"/>
                </a:solidFill>
                <a:latin typeface="Calibri"/>
                <a:ea typeface="Calibri"/>
                <a:cs typeface="Calibri"/>
                <a:sym typeface="Calibri"/>
              </a:rPr>
              <a:t> The Bibliography now references over 75,000 works, including journal articles, books, working papers, dissertations, and newspaper articles.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114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buFontTx/>
              <a:buNone/>
              <a:defRPr/>
            </a:pPr>
            <a:r>
              <a:rPr lang="en-US" sz="1200" dirty="0" smtClean="0"/>
              <a:t>Required fields:</a:t>
            </a:r>
          </a:p>
          <a:p>
            <a:pPr eaLnBrk="1" hangingPunct="1">
              <a:defRPr/>
            </a:pPr>
            <a:r>
              <a:rPr lang="en-US" sz="1200" dirty="0" smtClean="0"/>
              <a:t>Content Creator/Principal Investigator</a:t>
            </a:r>
          </a:p>
          <a:p>
            <a:pPr eaLnBrk="1" hangingPunct="1">
              <a:defRPr/>
            </a:pPr>
            <a:r>
              <a:rPr lang="en-US" sz="1200" dirty="0" smtClean="0"/>
              <a:t>Title</a:t>
            </a:r>
          </a:p>
          <a:p>
            <a:pPr eaLnBrk="1" hangingPunct="1">
              <a:defRPr/>
            </a:pPr>
            <a:r>
              <a:rPr lang="en-US" sz="1200" dirty="0" smtClean="0"/>
              <a:t>Distributor [Optional]</a:t>
            </a:r>
          </a:p>
          <a:p>
            <a:pPr eaLnBrk="1" hangingPunct="1">
              <a:defRPr/>
            </a:pPr>
            <a:r>
              <a:rPr lang="en-US" sz="1200" dirty="0" smtClean="0"/>
              <a:t>Date</a:t>
            </a:r>
          </a:p>
          <a:p>
            <a:pPr eaLnBrk="1" hangingPunct="1">
              <a:defRPr/>
            </a:pPr>
            <a:r>
              <a:rPr lang="en-US" sz="1200" dirty="0" smtClean="0"/>
              <a:t>Persistent Identifier – like Digital Object Identifier (DOI)</a:t>
            </a:r>
          </a:p>
          <a:p>
            <a:pPr marL="0" indent="0" eaLnBrk="1" hangingPunct="1">
              <a:buFontTx/>
              <a:buNone/>
              <a:defRPr/>
            </a:pPr>
            <a:r>
              <a:rPr lang="en-US" sz="1200" dirty="0" smtClean="0"/>
              <a:t>Citations may include more information and may be supported by additional metadata.</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fld id="{4E9C319C-ABA1-4578-BC5F-FB872D431256}" type="slidenum">
              <a:rPr lang="en-US" sz="1200" smtClean="0"/>
              <a:pPr/>
              <a:t>11</a:t>
            </a:fld>
            <a:endParaRPr lang="en-US" sz="1200" smtClean="0"/>
          </a:p>
        </p:txBody>
      </p:sp>
    </p:spTree>
    <p:extLst>
      <p:ext uri="{BB962C8B-B14F-4D97-AF65-F5344CB8AC3E}">
        <p14:creationId xmlns:p14="http://schemas.microsoft.com/office/powerpoint/2010/main" val="114705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8B8019-4EFE-477A-9D2F-5A57DD9AA3F0}" type="slidenum">
              <a:rPr lang="en-US" smtClean="0"/>
              <a:t>12</a:t>
            </a:fld>
            <a:endParaRPr lang="en-US"/>
          </a:p>
        </p:txBody>
      </p:sp>
    </p:spTree>
    <p:extLst>
      <p:ext uri="{BB962C8B-B14F-4D97-AF65-F5344CB8AC3E}">
        <p14:creationId xmlns:p14="http://schemas.microsoft.com/office/powerpoint/2010/main" val="3953584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Benefits:</a:t>
            </a:r>
          </a:p>
          <a:p>
            <a:r>
              <a:rPr lang="en-US" dirty="0" smtClean="0"/>
              <a:t>-Reinforces good practice – linking publications and data, data citation, metadata, access</a:t>
            </a:r>
          </a:p>
          <a:p>
            <a:r>
              <a:rPr lang="en-US" dirty="0" smtClean="0"/>
              <a:t>-Brings greater visibility for data resources and data producers</a:t>
            </a:r>
          </a:p>
          <a:p>
            <a:r>
              <a:rPr lang="en-US" dirty="0" smtClean="0"/>
              <a:t>-Highlights DOIs for data prominently</a:t>
            </a:r>
          </a:p>
          <a:p>
            <a:r>
              <a:rPr lang="en-US" dirty="0" smtClean="0"/>
              <a:t>-Broadens resource discovery across disciplines</a:t>
            </a:r>
          </a:p>
          <a:p>
            <a:r>
              <a:rPr lang="en-US" dirty="0" smtClean="0"/>
              <a:t>-Shows impact of investment in data to funders</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699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33363" marR="0" lvl="0" indent="-55563" algn="l" rtl="0">
              <a:spcBef>
                <a:spcPts val="560"/>
              </a:spcBef>
              <a:buClr>
                <a:srgbClr val="000000"/>
              </a:buClr>
              <a:buSzPct val="100000"/>
              <a:buFont typeface="Arial"/>
              <a:buChar char="•"/>
              <a:defRPr sz="2800" b="0" i="0" u="none" strike="noStrike" cap="none">
                <a:solidFill>
                  <a:srgbClr val="000000"/>
                </a:solidFill>
                <a:latin typeface="Arial"/>
                <a:ea typeface="Arial"/>
                <a:cs typeface="Arial"/>
                <a:sym typeface="Arial"/>
              </a:defRPr>
            </a:lvl1pPr>
            <a:lvl2pPr marL="687388" marR="0" lvl="1" indent="-77787" algn="l" rtl="0">
              <a:spcBef>
                <a:spcPts val="480"/>
              </a:spcBef>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1143000" marR="0" lvl="2" indent="-101600" algn="l" rtl="0">
              <a:spcBef>
                <a:spcPts val="400"/>
              </a:spcBef>
              <a:buClr>
                <a:srgbClr val="000000"/>
              </a:buClr>
              <a:buSzPct val="100000"/>
              <a:buFont typeface="Arial"/>
              <a:buChar char="•"/>
              <a:defRPr sz="2000" b="0" i="0" u="none" strike="noStrike" cap="none">
                <a:solidFill>
                  <a:srgbClr val="000000"/>
                </a:solidFill>
                <a:latin typeface="Arial"/>
                <a:ea typeface="Arial"/>
                <a:cs typeface="Arial"/>
                <a:sym typeface="Arial"/>
              </a:defRPr>
            </a:lvl3pPr>
            <a:lvl4pPr marL="1600200" marR="0" lvl="3"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2057400" marR="0" lvl="4"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31" name="Shape 31"/>
          <p:cNvSpPr txBox="1">
            <a:spLocks noGrp="1"/>
          </p:cNvSpPr>
          <p:nvPr>
            <p:ph type="title"/>
          </p:nvPr>
        </p:nvSpPr>
        <p:spPr>
          <a:xfrm>
            <a:off x="457200" y="322731"/>
            <a:ext cx="8229600" cy="1185332"/>
          </a:xfrm>
          <a:prstGeom prst="rect">
            <a:avLst/>
          </a:prstGeom>
          <a:noFill/>
          <a:ln>
            <a:noFill/>
          </a:ln>
        </p:spPr>
        <p:txBody>
          <a:bodyPr lIns="91425" tIns="91425" rIns="91425" bIns="91425" anchor="b" anchorCtr="0"/>
          <a:lstStyle>
            <a:lvl1pPr marL="0" marR="0" lvl="0" indent="0" algn="l" rtl="0">
              <a:spcBef>
                <a:spcPts val="0"/>
              </a:spcBef>
              <a:buClr>
                <a:srgbClr val="000000"/>
              </a:buClr>
              <a:buFont typeface="Arial"/>
              <a:buNone/>
              <a:defRPr sz="4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rgbClr val="000000"/>
              </a:buClr>
              <a:buFont typeface="Arial"/>
              <a:buNone/>
              <a:defRPr sz="4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000000"/>
              </a:buClr>
              <a:buFont typeface="Arial"/>
              <a:buNone/>
              <a:defRPr sz="2000" b="0" i="0" u="none" strike="noStrike" cap="none">
                <a:solidFill>
                  <a:srgbClr val="000000"/>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16723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05000"/>
            <a:ext cx="5181600" cy="2209800"/>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6188" y="4419600"/>
            <a:ext cx="5413612" cy="1676400"/>
          </a:xfrm>
        </p:spPr>
        <p:txBody>
          <a:bodyPr/>
          <a:lstStyle>
            <a:lvl1pPr marL="0" indent="0" algn="l">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85168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73050"/>
            <a:ext cx="3008313" cy="1162049"/>
          </a:xfrm>
          <a:prstGeom prst="rect">
            <a:avLst/>
          </a:prstGeom>
          <a:solidFill>
            <a:schemeClr val="lt1">
              <a:alpha val="69803"/>
            </a:schemeClr>
          </a:solidFill>
          <a:ln>
            <a:noFill/>
          </a:ln>
        </p:spPr>
        <p:txBody>
          <a:bodyPr lIns="91425" tIns="91425" rIns="91425" bIns="91425" anchor="b" anchorCtr="0"/>
          <a:lstStyle>
            <a:lvl1pPr marL="0" marR="0" lvl="0"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233363" marR="0" lvl="0" indent="-55563" algn="l" rtl="0">
              <a:spcBef>
                <a:spcPts val="560"/>
              </a:spcBef>
              <a:buClr>
                <a:srgbClr val="000000"/>
              </a:buClr>
              <a:buSzPct val="100000"/>
              <a:buFont typeface="Arial"/>
              <a:buChar char="•"/>
              <a:defRPr sz="2800" b="0" i="0" u="none" strike="noStrike" cap="none">
                <a:solidFill>
                  <a:srgbClr val="000000"/>
                </a:solidFill>
                <a:latin typeface="Arial"/>
                <a:ea typeface="Arial"/>
                <a:cs typeface="Arial"/>
                <a:sym typeface="Arial"/>
              </a:defRPr>
            </a:lvl1pPr>
            <a:lvl2pPr marL="687388" marR="0" lvl="1" indent="-77787" algn="l" rtl="0">
              <a:spcBef>
                <a:spcPts val="480"/>
              </a:spcBef>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1143000" marR="0" lvl="2" indent="-101600" algn="l" rtl="0">
              <a:spcBef>
                <a:spcPts val="400"/>
              </a:spcBef>
              <a:buClr>
                <a:srgbClr val="000000"/>
              </a:buClr>
              <a:buSzPct val="100000"/>
              <a:buFont typeface="Arial"/>
              <a:buChar char="•"/>
              <a:defRPr sz="2000" b="0" i="0" u="none" strike="noStrike" cap="none">
                <a:solidFill>
                  <a:srgbClr val="000000"/>
                </a:solidFill>
                <a:latin typeface="Arial"/>
                <a:ea typeface="Arial"/>
                <a:cs typeface="Arial"/>
                <a:sym typeface="Arial"/>
              </a:defRPr>
            </a:lvl3pPr>
            <a:lvl4pPr marL="1600200" marR="0" lvl="3"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2057400" marR="0" lvl="4"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7200" y="1435100"/>
            <a:ext cx="3008313" cy="4691063"/>
          </a:xfrm>
          <a:prstGeom prst="rect">
            <a:avLst/>
          </a:prstGeom>
          <a:solidFill>
            <a:schemeClr val="lt1">
              <a:alpha val="69803"/>
            </a:schemeClr>
          </a:solidFill>
          <a:ln>
            <a:noFill/>
          </a:ln>
        </p:spPr>
        <p:txBody>
          <a:bodyPr lIns="91425" tIns="91425" rIns="91425" bIns="91425" anchor="t" anchorCtr="0"/>
          <a:lstStyle>
            <a:lvl1pPr marL="0" marR="0" lvl="0" indent="0" algn="l" rtl="0">
              <a:spcBef>
                <a:spcPts val="280"/>
              </a:spcBef>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spcBef>
                <a:spcPts val="240"/>
              </a:spcBef>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spcBef>
                <a:spcPts val="200"/>
              </a:spcBef>
              <a:buClr>
                <a:srgbClr val="000000"/>
              </a:buClr>
              <a:buFont typeface="Arial"/>
              <a:buNone/>
              <a:defRPr sz="1000" b="0" i="0" u="none" strike="noStrike" cap="none">
                <a:solidFill>
                  <a:srgbClr val="000000"/>
                </a:solidFill>
                <a:latin typeface="Arial"/>
                <a:ea typeface="Arial"/>
                <a:cs typeface="Arial"/>
                <a:sym typeface="Arial"/>
              </a:defRPr>
            </a:lvl3pPr>
            <a:lvl4pPr marL="1371600" marR="0" lvl="3" indent="0" algn="l" rtl="0">
              <a:spcBef>
                <a:spcPts val="180"/>
              </a:spcBef>
              <a:buClr>
                <a:srgbClr val="000000"/>
              </a:buClr>
              <a:buFont typeface="Arial"/>
              <a:buNone/>
              <a:defRPr sz="900" b="0" i="0" u="none" strike="noStrike" cap="none">
                <a:solidFill>
                  <a:srgbClr val="000000"/>
                </a:solidFill>
                <a:latin typeface="Arial"/>
                <a:ea typeface="Arial"/>
                <a:cs typeface="Arial"/>
                <a:sym typeface="Arial"/>
              </a:defRPr>
            </a:lvl4pPr>
            <a:lvl5pPr marL="1828800" marR="0" lvl="4" indent="0" algn="l" rtl="0">
              <a:spcBef>
                <a:spcPts val="180"/>
              </a:spcBef>
              <a:buClr>
                <a:srgbClr val="000000"/>
              </a:buClr>
              <a:buFont typeface="Arial"/>
              <a:buNone/>
              <a:defRPr sz="900" b="0" i="0" u="none" strike="noStrike" cap="none">
                <a:solidFill>
                  <a:srgbClr val="000000"/>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pic>
        <p:nvPicPr>
          <p:cNvPr id="70" name="Shape 70" descr="side.jpg"/>
          <p:cNvPicPr preferRelativeResize="0"/>
          <p:nvPr/>
        </p:nvPicPr>
        <p:blipFill rotWithShape="1">
          <a:blip r:embed="rId2">
            <a:alphaModFix/>
          </a:blip>
          <a:srcRect/>
          <a:stretch/>
        </p:blipFill>
        <p:spPr>
          <a:xfrm flipH="1">
            <a:off x="0" y="0"/>
            <a:ext cx="343534"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rgbClr val="000000"/>
              </a:buClr>
              <a:buFont typeface="Arial"/>
              <a:buNone/>
              <a:defRPr sz="2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rgbClr val="000000"/>
              </a:buClr>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560"/>
              </a:spcBef>
              <a:buClr>
                <a:srgbClr val="000000"/>
              </a:buClr>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480"/>
              </a:spcBef>
              <a:buClr>
                <a:srgbClr val="000000"/>
              </a:buClr>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400"/>
              </a:spcBef>
              <a:buClr>
                <a:srgbClr val="000000"/>
              </a:buClr>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400"/>
              </a:spcBef>
              <a:buClr>
                <a:srgbClr val="000000"/>
              </a:buClr>
              <a:buFont typeface="Arial"/>
              <a:buNone/>
              <a:defRPr sz="2000" b="0" i="0" u="none" strike="noStrike" cap="none">
                <a:solidFill>
                  <a:srgbClr val="000000"/>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spcBef>
                <a:spcPts val="240"/>
              </a:spcBef>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spcBef>
                <a:spcPts val="200"/>
              </a:spcBef>
              <a:buClr>
                <a:srgbClr val="000000"/>
              </a:buClr>
              <a:buFont typeface="Arial"/>
              <a:buNone/>
              <a:defRPr sz="1000" b="0" i="0" u="none" strike="noStrike" cap="none">
                <a:solidFill>
                  <a:srgbClr val="000000"/>
                </a:solidFill>
                <a:latin typeface="Arial"/>
                <a:ea typeface="Arial"/>
                <a:cs typeface="Arial"/>
                <a:sym typeface="Arial"/>
              </a:defRPr>
            </a:lvl3pPr>
            <a:lvl4pPr marL="1371600" marR="0" lvl="3" indent="0" algn="l" rtl="0">
              <a:spcBef>
                <a:spcPts val="180"/>
              </a:spcBef>
              <a:buClr>
                <a:srgbClr val="000000"/>
              </a:buClr>
              <a:buFont typeface="Arial"/>
              <a:buNone/>
              <a:defRPr sz="900" b="0" i="0" u="none" strike="noStrike" cap="none">
                <a:solidFill>
                  <a:srgbClr val="000000"/>
                </a:solidFill>
                <a:latin typeface="Arial"/>
                <a:ea typeface="Arial"/>
                <a:cs typeface="Arial"/>
                <a:sym typeface="Arial"/>
              </a:defRPr>
            </a:lvl4pPr>
            <a:lvl5pPr marL="1828800" marR="0" lvl="4" indent="0" algn="l" rtl="0">
              <a:spcBef>
                <a:spcPts val="180"/>
              </a:spcBef>
              <a:buClr>
                <a:srgbClr val="000000"/>
              </a:buClr>
              <a:buFont typeface="Arial"/>
              <a:buNone/>
              <a:defRPr sz="900" b="0" i="0" u="none" strike="noStrike" cap="none">
                <a:solidFill>
                  <a:srgbClr val="000000"/>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000000"/>
              </a:buClr>
              <a:buFont typeface="Arial"/>
              <a:buNone/>
              <a:defRPr sz="4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233363" marR="0" lvl="0" indent="-55563" algn="l" rtl="0">
              <a:spcBef>
                <a:spcPts val="560"/>
              </a:spcBef>
              <a:buClr>
                <a:srgbClr val="000000"/>
              </a:buClr>
              <a:buSzPct val="100000"/>
              <a:buFont typeface="Arial"/>
              <a:buChar char="•"/>
              <a:defRPr sz="2800" b="0" i="0" u="none" strike="noStrike" cap="none">
                <a:solidFill>
                  <a:srgbClr val="000000"/>
                </a:solidFill>
                <a:latin typeface="Arial"/>
                <a:ea typeface="Arial"/>
                <a:cs typeface="Arial"/>
                <a:sym typeface="Arial"/>
              </a:defRPr>
            </a:lvl1pPr>
            <a:lvl2pPr marL="687388" marR="0" lvl="1" indent="-77787" algn="l" rtl="0">
              <a:spcBef>
                <a:spcPts val="480"/>
              </a:spcBef>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1143000" marR="0" lvl="2" indent="-101600" algn="l" rtl="0">
              <a:spcBef>
                <a:spcPts val="400"/>
              </a:spcBef>
              <a:buClr>
                <a:srgbClr val="000000"/>
              </a:buClr>
              <a:buSzPct val="100000"/>
              <a:buFont typeface="Arial"/>
              <a:buChar char="•"/>
              <a:defRPr sz="2000" b="0" i="0" u="none" strike="noStrike" cap="none">
                <a:solidFill>
                  <a:srgbClr val="000000"/>
                </a:solidFill>
                <a:latin typeface="Arial"/>
                <a:ea typeface="Arial"/>
                <a:cs typeface="Arial"/>
                <a:sym typeface="Arial"/>
              </a:defRPr>
            </a:lvl3pPr>
            <a:lvl4pPr marL="1600200" marR="0" lvl="3"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2057400" marR="0" lvl="4"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l" rtl="0">
              <a:spcBef>
                <a:spcPts val="0"/>
              </a:spcBef>
              <a:buClr>
                <a:srgbClr val="000000"/>
              </a:buClr>
              <a:buFont typeface="Arial"/>
              <a:buNone/>
              <a:defRPr sz="4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233363" marR="0" lvl="0" indent="-55563" algn="l" rtl="0">
              <a:spcBef>
                <a:spcPts val="560"/>
              </a:spcBef>
              <a:buClr>
                <a:srgbClr val="000000"/>
              </a:buClr>
              <a:buSzPct val="100000"/>
              <a:buFont typeface="Arial"/>
              <a:buChar char="•"/>
              <a:defRPr sz="2800" b="0" i="0" u="none" strike="noStrike" cap="none">
                <a:solidFill>
                  <a:srgbClr val="000000"/>
                </a:solidFill>
                <a:latin typeface="Arial"/>
                <a:ea typeface="Arial"/>
                <a:cs typeface="Arial"/>
                <a:sym typeface="Arial"/>
              </a:defRPr>
            </a:lvl1pPr>
            <a:lvl2pPr marL="687388" marR="0" lvl="1" indent="-77787" algn="l" rtl="0">
              <a:spcBef>
                <a:spcPts val="480"/>
              </a:spcBef>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1143000" marR="0" lvl="2" indent="-101600" algn="l" rtl="0">
              <a:spcBef>
                <a:spcPts val="400"/>
              </a:spcBef>
              <a:buClr>
                <a:srgbClr val="000000"/>
              </a:buClr>
              <a:buSzPct val="100000"/>
              <a:buFont typeface="Arial"/>
              <a:buChar char="•"/>
              <a:defRPr sz="2000" b="0" i="0" u="none" strike="noStrike" cap="none">
                <a:solidFill>
                  <a:srgbClr val="000000"/>
                </a:solidFill>
                <a:latin typeface="Arial"/>
                <a:ea typeface="Arial"/>
                <a:cs typeface="Arial"/>
                <a:sym typeface="Arial"/>
              </a:defRPr>
            </a:lvl3pPr>
            <a:lvl4pPr marL="1600200" marR="0" lvl="3"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2057400" marR="0" lvl="4"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F3BCA5-1E04-E54D-A72B-F5A9E897BE1A}" type="slidenum">
              <a:rPr lang="en-US" smtClean="0"/>
              <a:t>‹#›</a:t>
            </a:fld>
            <a:endParaRPr lang="en-US"/>
          </a:p>
        </p:txBody>
      </p:sp>
    </p:spTree>
    <p:extLst>
      <p:ext uri="{BB962C8B-B14F-4D97-AF65-F5344CB8AC3E}">
        <p14:creationId xmlns:p14="http://schemas.microsoft.com/office/powerpoint/2010/main" val="314882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F3BCA5-1E04-E54D-A72B-F5A9E897BE1A}" type="slidenum">
              <a:rPr lang="en-US" smtClean="0"/>
              <a:t>‹#›</a:t>
            </a:fld>
            <a:endParaRPr lang="en-US"/>
          </a:p>
        </p:txBody>
      </p:sp>
    </p:spTree>
    <p:extLst>
      <p:ext uri="{BB962C8B-B14F-4D97-AF65-F5344CB8AC3E}">
        <p14:creationId xmlns:p14="http://schemas.microsoft.com/office/powerpoint/2010/main" val="14557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terior gradien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4" name="Content Placeholder 3"/>
          <p:cNvSpPr>
            <a:spLocks noGrp="1"/>
          </p:cNvSpPr>
          <p:nvPr>
            <p:ph sz="quarter" idx="10"/>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497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9881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l" rtl="0">
              <a:spcBef>
                <a:spcPts val="0"/>
              </a:spcBef>
              <a:buClr>
                <a:srgbClr val="000000"/>
              </a:buClr>
              <a:buFont typeface="Arial"/>
              <a:buNone/>
              <a:defRPr sz="4000" b="1"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33363" marR="0" lvl="0" indent="-55563" algn="l" rtl="0">
              <a:spcBef>
                <a:spcPts val="560"/>
              </a:spcBef>
              <a:buClr>
                <a:srgbClr val="000000"/>
              </a:buClr>
              <a:buSzPct val="100000"/>
              <a:buFont typeface="Arial"/>
              <a:buChar char="•"/>
              <a:defRPr sz="2800" b="0" i="0" u="none" strike="noStrike" cap="none">
                <a:solidFill>
                  <a:srgbClr val="000000"/>
                </a:solidFill>
                <a:latin typeface="Arial"/>
                <a:ea typeface="Arial"/>
                <a:cs typeface="Arial"/>
                <a:sym typeface="Arial"/>
              </a:defRPr>
            </a:lvl1pPr>
            <a:lvl2pPr marL="687388" marR="0" lvl="1" indent="-77787" algn="l" rtl="0">
              <a:spcBef>
                <a:spcPts val="480"/>
              </a:spcBef>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1143000" marR="0" lvl="2" indent="-101600" algn="l" rtl="0">
              <a:spcBef>
                <a:spcPts val="400"/>
              </a:spcBef>
              <a:buClr>
                <a:srgbClr val="000000"/>
              </a:buClr>
              <a:buSzPct val="100000"/>
              <a:buFont typeface="Arial"/>
              <a:buChar char="•"/>
              <a:defRPr sz="2000" b="0" i="0" u="none" strike="noStrike" cap="none">
                <a:solidFill>
                  <a:srgbClr val="000000"/>
                </a:solidFill>
                <a:latin typeface="Arial"/>
                <a:ea typeface="Arial"/>
                <a:cs typeface="Arial"/>
                <a:sym typeface="Arial"/>
              </a:defRPr>
            </a:lvl3pPr>
            <a:lvl4pPr marL="1600200" marR="0" lvl="3"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2057400" marR="0" lvl="4" indent="-114300"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pic>
        <p:nvPicPr>
          <p:cNvPr id="15" name="Shape 15" descr="side.jpg"/>
          <p:cNvPicPr preferRelativeResize="0"/>
          <p:nvPr/>
        </p:nvPicPr>
        <p:blipFill rotWithShape="1">
          <a:blip r:embed="rId13">
            <a:alphaModFix/>
          </a:blip>
          <a:srcRect/>
          <a:stretch/>
        </p:blipFill>
        <p:spPr>
          <a:xfrm flipH="1">
            <a:off x="0" y="0"/>
            <a:ext cx="343534"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60" r:id="rId6"/>
    <p:sldLayoutId id="2147483661" r:id="rId7"/>
    <p:sldLayoutId id="2147483662" r:id="rId8"/>
    <p:sldLayoutId id="2147483664"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www.icpsr.umich.edu/icpsrweb/ICPSR/studies/21240?archive=ICPSR&amp;q=doi:10.3886/ICPSR21240"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tm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coleridgeinitiative.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icpsr.umich.edu/icpsrweb/"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icpsr.umich.edu/"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mailto:eammoss@umich.edu" TargetMode="External"/><Relationship Id="rId2" Type="http://schemas.openxmlformats.org/officeDocument/2006/relationships/hyperlink" Target="mailto:help@icpsr.umich.edu" TargetMode="External"/><Relationship Id="rId1" Type="http://schemas.openxmlformats.org/officeDocument/2006/relationships/slideLayout" Target="../slideLayouts/slideLayout1.xml"/><Relationship Id="rId5" Type="http://schemas.openxmlformats.org/officeDocument/2006/relationships/hyperlink" Target="mailto:hautanie@umich.edu" TargetMode="External"/><Relationship Id="rId4" Type="http://schemas.openxmlformats.org/officeDocument/2006/relationships/hyperlink" Target="mailto:bleckman@umich.edu"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282851"/>
            <a:ext cx="8229600" cy="1185332"/>
          </a:xfrm>
        </p:spPr>
        <p:txBody>
          <a:bodyPr/>
          <a:lstStyle/>
          <a:p>
            <a:pPr algn="ctr"/>
            <a:r>
              <a:rPr lang="en-US" dirty="0"/>
              <a:t>New Developments </a:t>
            </a:r>
            <a:r>
              <a:rPr lang="en-US" dirty="0" smtClean="0"/>
              <a:t>at </a:t>
            </a:r>
            <a:r>
              <a:rPr lang="en-US" dirty="0"/>
              <a:t>ICPSR </a:t>
            </a:r>
            <a:r>
              <a:rPr lang="en-US" dirty="0" smtClean="0"/>
              <a:t/>
            </a:r>
            <a:br>
              <a:rPr lang="en-US" dirty="0" smtClean="0"/>
            </a:br>
            <a:r>
              <a:rPr lang="en-US" dirty="0" smtClean="0"/>
              <a:t>for </a:t>
            </a:r>
            <a:r>
              <a:rPr lang="en-US" dirty="0"/>
              <a:t>Improving </a:t>
            </a:r>
            <a:r>
              <a:rPr lang="en-US" dirty="0" smtClean="0"/>
              <a:t/>
            </a:r>
            <a:br>
              <a:rPr lang="en-US" dirty="0" smtClean="0"/>
            </a:br>
            <a:r>
              <a:rPr lang="en-US" dirty="0" smtClean="0"/>
              <a:t>Replication </a:t>
            </a:r>
            <a:r>
              <a:rPr lang="en-US" dirty="0"/>
              <a:t>and Evaluation</a:t>
            </a:r>
          </a:p>
        </p:txBody>
      </p:sp>
      <p:sp>
        <p:nvSpPr>
          <p:cNvPr id="7" name="TextBox 6"/>
          <p:cNvSpPr txBox="1"/>
          <p:nvPr/>
        </p:nvSpPr>
        <p:spPr>
          <a:xfrm flipH="1">
            <a:off x="1390336" y="6094740"/>
            <a:ext cx="6733772" cy="523220"/>
          </a:xfrm>
          <a:prstGeom prst="rect">
            <a:avLst/>
          </a:prstGeom>
          <a:noFill/>
        </p:spPr>
        <p:txBody>
          <a:bodyPr wrap="square" rtlCol="0">
            <a:spAutoFit/>
          </a:bodyPr>
          <a:lstStyle/>
          <a:p>
            <a:pPr algn="ctr"/>
            <a:r>
              <a:rPr lang="en-US" sz="1400" i="1" dirty="0" smtClean="0"/>
              <a:t>The initiatives described here are supported by the National </a:t>
            </a:r>
            <a:r>
              <a:rPr lang="en-US" sz="1400" i="1" dirty="0"/>
              <a:t>Science Foundation (</a:t>
            </a:r>
            <a:r>
              <a:rPr lang="en-US" sz="1400" i="1" dirty="0" smtClean="0"/>
              <a:t>1744065) and the Sloan Foundation.</a:t>
            </a:r>
            <a:endParaRPr lang="en-US" sz="1400" i="1" dirty="0"/>
          </a:p>
        </p:txBody>
      </p:sp>
      <p:sp>
        <p:nvSpPr>
          <p:cNvPr id="9" name="Rectangle 8"/>
          <p:cNvSpPr/>
          <p:nvPr/>
        </p:nvSpPr>
        <p:spPr>
          <a:xfrm>
            <a:off x="807521" y="4465087"/>
            <a:ext cx="7899401" cy="132343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Jared Lyle</a:t>
            </a:r>
          </a:p>
          <a:p>
            <a:r>
              <a:rPr lang="en-US" sz="2000" i="1" dirty="0">
                <a:solidFill>
                  <a:schemeClr val="bg1">
                    <a:lumMod val="50000"/>
                  </a:schemeClr>
                </a:solidFill>
              </a:rPr>
              <a:t>“Technical Solutions to Advance Evaluation and Replication in the Social Sciences: </a:t>
            </a:r>
            <a:r>
              <a:rPr lang="en-US" sz="2000" i="1" dirty="0" smtClean="0">
                <a:solidFill>
                  <a:schemeClr val="bg1">
                    <a:lumMod val="50000"/>
                  </a:schemeClr>
                </a:solidFill>
              </a:rPr>
              <a:t>What’s </a:t>
            </a:r>
            <a:r>
              <a:rPr lang="en-US" sz="2000" i="1" dirty="0">
                <a:solidFill>
                  <a:schemeClr val="bg1">
                    <a:lumMod val="50000"/>
                  </a:schemeClr>
                </a:solidFill>
              </a:rPr>
              <a:t>New, What's Next” Data-PASS </a:t>
            </a:r>
            <a:r>
              <a:rPr lang="en-US" sz="2000" i="1" dirty="0" smtClean="0">
                <a:solidFill>
                  <a:schemeClr val="bg1">
                    <a:lumMod val="50000"/>
                  </a:schemeClr>
                </a:solidFill>
              </a:rPr>
              <a:t>workshop</a:t>
            </a:r>
          </a:p>
          <a:p>
            <a:r>
              <a:rPr lang="en-US" sz="2000" dirty="0" smtClean="0">
                <a:solidFill>
                  <a:schemeClr val="bg1">
                    <a:lumMod val="50000"/>
                  </a:schemeClr>
                </a:solidFill>
              </a:rPr>
              <a:t>August 2, 2018</a:t>
            </a:r>
            <a:r>
              <a:rPr lang="en-US" sz="2000" dirty="0">
                <a:solidFill>
                  <a:schemeClr val="bg1">
                    <a:lumMod val="50000"/>
                  </a:schemeClr>
                </a:solidFill>
              </a:rPr>
              <a:t>	</a:t>
            </a:r>
          </a:p>
        </p:txBody>
      </p:sp>
    </p:spTree>
    <p:extLst>
      <p:ext uri="{BB962C8B-B14F-4D97-AF65-F5344CB8AC3E}">
        <p14:creationId xmlns:p14="http://schemas.microsoft.com/office/powerpoint/2010/main" val="3064984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0153" y="571751"/>
            <a:ext cx="8240882" cy="4506184"/>
          </a:xfrm>
          <a:prstGeom prst="rect">
            <a:avLst/>
          </a:prstGeom>
        </p:spPr>
      </p:pic>
      <p:sp>
        <p:nvSpPr>
          <p:cNvPr id="3" name="Rectangle 2"/>
          <p:cNvSpPr/>
          <p:nvPr/>
        </p:nvSpPr>
        <p:spPr>
          <a:xfrm>
            <a:off x="813323" y="5850534"/>
            <a:ext cx="7834543" cy="954107"/>
          </a:xfrm>
          <a:prstGeom prst="rect">
            <a:avLst/>
          </a:prstGeom>
        </p:spPr>
        <p:txBody>
          <a:bodyPr wrap="square">
            <a:spAutoFit/>
          </a:bodyPr>
          <a:lstStyle/>
          <a:p>
            <a:r>
              <a:rPr lang="en-US" dirty="0">
                <a:solidFill>
                  <a:schemeClr val="bg1">
                    <a:lumMod val="65000"/>
                  </a:schemeClr>
                </a:solidFill>
                <a:latin typeface="Open Sans"/>
              </a:rPr>
              <a:t>Harris, Kathleen </a:t>
            </a:r>
            <a:r>
              <a:rPr lang="en-US" dirty="0" err="1">
                <a:solidFill>
                  <a:schemeClr val="bg1">
                    <a:lumMod val="65000"/>
                  </a:schemeClr>
                </a:solidFill>
                <a:latin typeface="Open Sans"/>
              </a:rPr>
              <a:t>Mullan</a:t>
            </a:r>
            <a:r>
              <a:rPr lang="en-US" dirty="0">
                <a:solidFill>
                  <a:schemeClr val="bg1">
                    <a:lumMod val="65000"/>
                  </a:schemeClr>
                </a:solidFill>
                <a:latin typeface="Open Sans"/>
              </a:rPr>
              <a:t>, and </a:t>
            </a:r>
            <a:r>
              <a:rPr lang="en-US" dirty="0" err="1">
                <a:solidFill>
                  <a:schemeClr val="bg1">
                    <a:lumMod val="65000"/>
                  </a:schemeClr>
                </a:solidFill>
                <a:latin typeface="Open Sans"/>
              </a:rPr>
              <a:t>Udry</a:t>
            </a:r>
            <a:r>
              <a:rPr lang="en-US" dirty="0">
                <a:solidFill>
                  <a:schemeClr val="bg1">
                    <a:lumMod val="65000"/>
                  </a:schemeClr>
                </a:solidFill>
                <a:latin typeface="Open Sans"/>
              </a:rPr>
              <a:t>, J. Richard. National Longitudinal Study of Adolescent to Adult Health (Add Health), 1994-2008 [Public Use]. Ann Arbor, MI: Carolina Population Center, University of North Carolina-Chapel Hill [distributor], Inter-university Consortium for Political and Social Research [distributor], 2018-08-06. https://doi.org/10.3886/ICPSR21600.v21</a:t>
            </a:r>
            <a:endParaRPr lang="en-US" dirty="0">
              <a:solidFill>
                <a:schemeClr val="bg1">
                  <a:lumMod val="65000"/>
                </a:schemeClr>
              </a:solidFill>
            </a:endParaRPr>
          </a:p>
        </p:txBody>
      </p:sp>
    </p:spTree>
    <p:extLst>
      <p:ext uri="{BB962C8B-B14F-4D97-AF65-F5344CB8AC3E}">
        <p14:creationId xmlns:p14="http://schemas.microsoft.com/office/powerpoint/2010/main" val="20018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half" idx="1"/>
          </p:nvPr>
        </p:nvSpPr>
        <p:spPr>
          <a:xfrm>
            <a:off x="685800" y="609600"/>
            <a:ext cx="7848600" cy="1600200"/>
          </a:xfrm>
        </p:spPr>
        <p:txBody>
          <a:bodyPr/>
          <a:lstStyle/>
          <a:p>
            <a:pPr marL="0" indent="0">
              <a:buNone/>
            </a:pPr>
            <a:r>
              <a:rPr lang="en-US" sz="3200" dirty="0" smtClean="0">
                <a:solidFill>
                  <a:schemeClr val="bg1">
                    <a:lumMod val="10000"/>
                  </a:schemeClr>
                </a:solidFill>
              </a:rPr>
              <a:t>ICPSR has provided data citations since 1990, and assigned digital object identifiers (DOIs) since 2008.</a:t>
            </a:r>
            <a:r>
              <a:rPr lang="en-US" sz="3200" dirty="0" smtClean="0"/>
              <a:t/>
            </a:r>
            <a:br>
              <a:rPr lang="en-US" sz="3200" dirty="0" smtClean="0"/>
            </a:br>
            <a:endParaRPr lang="en-US" sz="3200" dirty="0" smtClean="0"/>
          </a:p>
          <a:p>
            <a:pPr eaLnBrk="1" hangingPunct="1">
              <a:buFontTx/>
              <a:buNone/>
            </a:pPr>
            <a:endParaRPr lang="en-US" sz="2600" dirty="0" smtClean="0"/>
          </a:p>
        </p:txBody>
      </p:sp>
      <p:pic>
        <p:nvPicPr>
          <p:cNvPr id="4" name="Picture 3"/>
          <p:cNvPicPr>
            <a:picLocks noChangeAspect="1"/>
          </p:cNvPicPr>
          <p:nvPr/>
        </p:nvPicPr>
        <p:blipFill>
          <a:blip r:embed="rId3"/>
          <a:stretch>
            <a:fillRect/>
          </a:stretch>
        </p:blipFill>
        <p:spPr>
          <a:xfrm>
            <a:off x="1057275" y="2819400"/>
            <a:ext cx="7105650" cy="31908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936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2641647" y="4854893"/>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dirty="0">
                <a:latin typeface="+mn-lt"/>
                <a:hlinkClick r:id="rId3"/>
              </a:rPr>
              <a:t>doi:10.3886/ICPSR21240</a:t>
            </a:r>
            <a:endParaRPr lang="en-US" b="1" dirty="0">
              <a:latin typeface="+mn-lt"/>
            </a:endParaRPr>
          </a:p>
        </p:txBody>
      </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25" y="1893148"/>
            <a:ext cx="8383949" cy="2838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bwMode="auto">
          <a:xfrm>
            <a:off x="4837688" y="3083065"/>
            <a:ext cx="4078686" cy="104387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6" name="Straight Arrow Connector 25"/>
          <p:cNvCxnSpPr/>
          <p:nvPr/>
        </p:nvCxnSpPr>
        <p:spPr bwMode="auto">
          <a:xfrm flipV="1">
            <a:off x="6313583" y="3943667"/>
            <a:ext cx="1952529" cy="1101501"/>
          </a:xfrm>
          <a:prstGeom prst="straightConnector1">
            <a:avLst/>
          </a:prstGeom>
          <a:solidFill>
            <a:schemeClr val="accent1"/>
          </a:solidFill>
          <a:ln w="19050" cap="flat" cmpd="sng" algn="ctr">
            <a:solidFill>
              <a:srgbClr val="FF0000"/>
            </a:solidFill>
            <a:prstDash val="solid"/>
            <a:round/>
            <a:headEnd type="arrow"/>
            <a:tailEnd type="arrow"/>
          </a:ln>
          <a:effectLst/>
        </p:spPr>
      </p:cxnSp>
    </p:spTree>
    <p:extLst>
      <p:ext uri="{BB962C8B-B14F-4D97-AF65-F5344CB8AC3E}">
        <p14:creationId xmlns:p14="http://schemas.microsoft.com/office/powerpoint/2010/main" val="392397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6345" y="762000"/>
            <a:ext cx="8645637" cy="5016500"/>
          </a:xfrm>
          <a:prstGeom prst="rect">
            <a:avLst/>
          </a:prstGeom>
          <a:ln w="3175">
            <a:solidFill>
              <a:schemeClr val="tx1"/>
            </a:solidFill>
          </a:ln>
        </p:spPr>
      </p:pic>
      <p:sp>
        <p:nvSpPr>
          <p:cNvPr id="6" name="Oval 5"/>
          <p:cNvSpPr/>
          <p:nvPr/>
        </p:nvSpPr>
        <p:spPr bwMode="auto">
          <a:xfrm>
            <a:off x="6235700" y="4635500"/>
            <a:ext cx="2743200" cy="1143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1348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838200"/>
            <a:ext cx="7239000" cy="5105400"/>
          </a:xfrm>
        </p:spPr>
        <p:txBody>
          <a:bodyPr/>
          <a:lstStyle/>
          <a:p>
            <a:pPr marL="0" indent="0">
              <a:buNone/>
            </a:pPr>
            <a:r>
              <a:rPr lang="en-US" sz="3600" dirty="0" smtClean="0"/>
              <a:t>Data citation allows us to answer:</a:t>
            </a:r>
          </a:p>
          <a:p>
            <a:pPr marL="0" indent="0">
              <a:buNone/>
            </a:pPr>
            <a:endParaRPr lang="en-US" sz="1600" dirty="0" smtClean="0"/>
          </a:p>
          <a:p>
            <a:r>
              <a:rPr lang="en-US" sz="3600" dirty="0" smtClean="0"/>
              <a:t>Who uses the data?</a:t>
            </a:r>
          </a:p>
          <a:p>
            <a:r>
              <a:rPr lang="en-US" sz="3600" dirty="0" smtClean="0"/>
              <a:t>How are they used?</a:t>
            </a:r>
          </a:p>
          <a:p>
            <a:r>
              <a:rPr lang="en-US" sz="3600" dirty="0" smtClean="0"/>
              <a:t>With what impact?</a:t>
            </a:r>
            <a:endParaRPr lang="en-US" sz="3600" dirty="0"/>
          </a:p>
        </p:txBody>
      </p:sp>
    </p:spTree>
    <p:extLst>
      <p:ext uri="{BB962C8B-B14F-4D97-AF65-F5344CB8AC3E}">
        <p14:creationId xmlns:p14="http://schemas.microsoft.com/office/powerpoint/2010/main" val="2115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871" y="1932303"/>
            <a:ext cx="8475058" cy="3416320"/>
          </a:xfrm>
          <a:prstGeom prst="rect">
            <a:avLst/>
          </a:prstGeom>
        </p:spPr>
        <p:txBody>
          <a:bodyPr wrap="square">
            <a:spAutoFit/>
          </a:bodyPr>
          <a:lstStyle/>
          <a:p>
            <a:pPr>
              <a:buFont typeface="Arial" panose="020B0604020202020204" pitchFamily="34" charset="0"/>
              <a:buChar char="•"/>
            </a:pPr>
            <a:r>
              <a:rPr lang="en-US" sz="2400" b="1" dirty="0" smtClean="0">
                <a:solidFill>
                  <a:srgbClr val="000000"/>
                </a:solidFill>
                <a:latin typeface="+mn-lt"/>
              </a:rPr>
              <a:t>Citations</a:t>
            </a:r>
            <a:r>
              <a:rPr lang="en-US" sz="2400" b="1" dirty="0">
                <a:solidFill>
                  <a:srgbClr val="000000"/>
                </a:solidFill>
                <a:latin typeface="+mn-lt"/>
              </a:rPr>
              <a:t>:</a:t>
            </a:r>
            <a:r>
              <a:rPr lang="en-US" sz="2400" dirty="0">
                <a:solidFill>
                  <a:srgbClr val="555555"/>
                </a:solidFill>
                <a:latin typeface="+mn-lt"/>
              </a:rPr>
              <a:t> </a:t>
            </a:r>
            <a:r>
              <a:rPr lang="en-US" sz="2400" dirty="0">
                <a:solidFill>
                  <a:srgbClr val="FF0000"/>
                </a:solidFill>
                <a:latin typeface="+mn-lt"/>
              </a:rPr>
              <a:t>Citations are the coin of the academic realm. They were by far the most interesting metric to both researchers and data managers. </a:t>
            </a:r>
            <a:r>
              <a:rPr lang="en-US" sz="2400" dirty="0">
                <a:solidFill>
                  <a:srgbClr val="555555"/>
                </a:solidFill>
                <a:latin typeface="+mn-lt"/>
              </a:rPr>
              <a:t>Unfortunately, citations are much more difficult than download counts to work with, and relatively few repositories track them. Beyond technical complexity, the biggest challenge is cultural: data citation practices are inconsistent at best, and formal data citation is rare. Despite the difficulty, the value of citations is too high to ignore, even in the short term.</a:t>
            </a:r>
            <a:endParaRPr lang="en-US" sz="2400" b="0" i="0" dirty="0">
              <a:solidFill>
                <a:srgbClr val="555555"/>
              </a:solidFill>
              <a:effectLst/>
              <a:latin typeface="+mn-lt"/>
            </a:endParaRPr>
          </a:p>
        </p:txBody>
      </p:sp>
      <p:sp>
        <p:nvSpPr>
          <p:cNvPr id="3" name="Rectangle 2"/>
          <p:cNvSpPr/>
          <p:nvPr/>
        </p:nvSpPr>
        <p:spPr>
          <a:xfrm>
            <a:off x="2951018" y="6396335"/>
            <a:ext cx="3546764" cy="307777"/>
          </a:xfrm>
          <a:prstGeom prst="rect">
            <a:avLst/>
          </a:prstGeom>
        </p:spPr>
        <p:txBody>
          <a:bodyPr wrap="square">
            <a:spAutoFit/>
          </a:bodyPr>
          <a:lstStyle/>
          <a:p>
            <a:r>
              <a:rPr lang="en-US" dirty="0">
                <a:solidFill>
                  <a:srgbClr val="B2B2B2"/>
                </a:solidFill>
              </a:rPr>
              <a:t>https://datapub.cdlib.org/2015/08/04/2334/</a:t>
            </a:r>
          </a:p>
        </p:txBody>
      </p:sp>
      <p:sp>
        <p:nvSpPr>
          <p:cNvPr id="4" name="Rectangle 3"/>
          <p:cNvSpPr/>
          <p:nvPr/>
        </p:nvSpPr>
        <p:spPr>
          <a:xfrm>
            <a:off x="486871" y="601248"/>
            <a:ext cx="8355050" cy="707886"/>
          </a:xfrm>
          <a:prstGeom prst="rect">
            <a:avLst/>
          </a:prstGeom>
        </p:spPr>
        <p:txBody>
          <a:bodyPr wrap="square">
            <a:spAutoFit/>
          </a:bodyPr>
          <a:lstStyle/>
          <a:p>
            <a:r>
              <a:rPr lang="en-US" sz="2000" dirty="0" smtClean="0"/>
              <a:t>J </a:t>
            </a:r>
            <a:r>
              <a:rPr lang="en-US" sz="2000" dirty="0" err="1"/>
              <a:t>Kratz</a:t>
            </a:r>
            <a:r>
              <a:rPr lang="en-US" sz="2000" dirty="0"/>
              <a:t> and C </a:t>
            </a:r>
            <a:r>
              <a:rPr lang="en-US" sz="2000" dirty="0" err="1"/>
              <a:t>Strasser</a:t>
            </a:r>
            <a:r>
              <a:rPr lang="en-US" sz="2000" dirty="0"/>
              <a:t>. 2015. Making data count. Nature Scientific Data 2: 150039. dx.doi.org/10.1038/sdata.2015.39</a:t>
            </a:r>
          </a:p>
        </p:txBody>
      </p:sp>
    </p:spTree>
    <p:extLst>
      <p:ext uri="{BB962C8B-B14F-4D97-AF65-F5344CB8AC3E}">
        <p14:creationId xmlns:p14="http://schemas.microsoft.com/office/powerpoint/2010/main" val="119767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farm1.staticflickr.com/24/38028138_60beb17ef7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7620000" cy="42481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8900" y="5408711"/>
            <a:ext cx="3886200" cy="307777"/>
          </a:xfrm>
          <a:prstGeom prst="rect">
            <a:avLst/>
          </a:prstGeom>
        </p:spPr>
        <p:txBody>
          <a:bodyPr wrap="square">
            <a:spAutoFit/>
          </a:bodyPr>
          <a:lstStyle/>
          <a:p>
            <a:r>
              <a:rPr lang="en-US" sz="1400" dirty="0">
                <a:solidFill>
                  <a:srgbClr val="B2B2B2"/>
                </a:solidFill>
              </a:rPr>
              <a:t>http://www.flickr.com/photos/papertrix/38028138/</a:t>
            </a:r>
          </a:p>
        </p:txBody>
      </p:sp>
      <p:sp>
        <p:nvSpPr>
          <p:cNvPr id="2" name="Rectangle 1"/>
          <p:cNvSpPr/>
          <p:nvPr/>
        </p:nvSpPr>
        <p:spPr>
          <a:xfrm>
            <a:off x="3857125" y="5716488"/>
            <a:ext cx="1429750" cy="307777"/>
          </a:xfrm>
          <a:prstGeom prst="rect">
            <a:avLst/>
          </a:prstGeom>
        </p:spPr>
        <p:txBody>
          <a:bodyPr wrap="none">
            <a:spAutoFit/>
          </a:bodyPr>
          <a:lstStyle/>
          <a:p>
            <a:pPr algn="ctr"/>
            <a:r>
              <a:rPr lang="en-US" sz="1400" dirty="0">
                <a:solidFill>
                  <a:srgbClr val="B2B2B2"/>
                </a:solidFill>
                <a:latin typeface="Times" panose="02020603050405020304" pitchFamily="18" charset="0"/>
                <a:cs typeface="Times" panose="02020603050405020304" pitchFamily="18" charset="0"/>
              </a:rPr>
              <a:t>(CC BY-NC 2.0)</a:t>
            </a:r>
          </a:p>
        </p:txBody>
      </p:sp>
    </p:spTree>
    <p:extLst>
      <p:ext uri="{BB962C8B-B14F-4D97-AF65-F5344CB8AC3E}">
        <p14:creationId xmlns:p14="http://schemas.microsoft.com/office/powerpoint/2010/main" val="341492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371600"/>
            <a:ext cx="7772400" cy="4114800"/>
          </a:xfrm>
        </p:spPr>
        <p:txBody>
          <a:bodyPr>
            <a:noAutofit/>
          </a:bodyPr>
          <a:lstStyle/>
          <a:p>
            <a:r>
              <a:rPr lang="en-US" sz="2800" dirty="0" smtClean="0"/>
              <a:t>Poor and inconsistent citing practices</a:t>
            </a:r>
          </a:p>
          <a:p>
            <a:r>
              <a:rPr lang="en-US" sz="2800" dirty="0" smtClean="0"/>
              <a:t>Ambiguous descriptions of data used in abstract, methodology, acknowledgments</a:t>
            </a:r>
          </a:p>
          <a:p>
            <a:r>
              <a:rPr lang="en-US" sz="2800" dirty="0" smtClean="0"/>
              <a:t>Requires inefficient (human) searching and browsing to track data and keep up with the demand</a:t>
            </a:r>
            <a:endParaRPr lang="en-US" sz="2800" b="1" dirty="0" smtClean="0"/>
          </a:p>
          <a:p>
            <a:r>
              <a:rPr lang="en-US" sz="2800" dirty="0" smtClean="0"/>
              <a:t>Without standard practice, it is very difficult to quantify the impact of data sharing</a:t>
            </a:r>
          </a:p>
        </p:txBody>
      </p:sp>
      <p:sp>
        <p:nvSpPr>
          <p:cNvPr id="4" name="Title 1"/>
          <p:cNvSpPr>
            <a:spLocks noGrp="1"/>
          </p:cNvSpPr>
          <p:nvPr>
            <p:ph type="title"/>
          </p:nvPr>
        </p:nvSpPr>
        <p:spPr>
          <a:xfrm>
            <a:off x="541020" y="228600"/>
            <a:ext cx="8229600" cy="1143000"/>
          </a:xfrm>
        </p:spPr>
        <p:txBody>
          <a:bodyPr>
            <a:normAutofit/>
          </a:bodyPr>
          <a:lstStyle/>
          <a:p>
            <a:r>
              <a:rPr lang="en-US" dirty="0" smtClean="0"/>
              <a:t>Challenges of Data Citation</a:t>
            </a:r>
            <a:endParaRPr lang="en-US" dirty="0"/>
          </a:p>
        </p:txBody>
      </p:sp>
    </p:spTree>
    <p:extLst>
      <p:ext uri="{BB962C8B-B14F-4D97-AF65-F5344CB8AC3E}">
        <p14:creationId xmlns:p14="http://schemas.microsoft.com/office/powerpoint/2010/main" val="47994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1143000"/>
          </a:xfrm>
        </p:spPr>
        <p:txBody>
          <a:bodyPr/>
          <a:lstStyle/>
          <a:p>
            <a:r>
              <a:rPr lang="en-US" dirty="0" smtClean="0">
                <a:solidFill>
                  <a:schemeClr val="bg1">
                    <a:lumMod val="10000"/>
                  </a:schemeClr>
                </a:solidFill>
              </a:rPr>
              <a:t>Examples of poor citation practice</a:t>
            </a:r>
            <a:endParaRPr lang="en-US" dirty="0">
              <a:solidFill>
                <a:schemeClr val="bg1">
                  <a:lumMod val="10000"/>
                </a:schemeClr>
              </a:solidFill>
            </a:endParaRPr>
          </a:p>
        </p:txBody>
      </p:sp>
      <p:sp>
        <p:nvSpPr>
          <p:cNvPr id="3" name="Content Placeholder 2"/>
          <p:cNvSpPr>
            <a:spLocks noGrp="1"/>
          </p:cNvSpPr>
          <p:nvPr>
            <p:ph idx="1"/>
          </p:nvPr>
        </p:nvSpPr>
        <p:spPr>
          <a:xfrm>
            <a:off x="685800" y="2057400"/>
            <a:ext cx="7772400" cy="4343400"/>
          </a:xfrm>
        </p:spPr>
        <p:txBody>
          <a:bodyPr/>
          <a:lstStyle/>
          <a:p>
            <a:pPr>
              <a:defRPr/>
            </a:pPr>
            <a:r>
              <a:rPr lang="en-US" dirty="0">
                <a:solidFill>
                  <a:schemeClr val="bg1">
                    <a:lumMod val="10000"/>
                  </a:schemeClr>
                </a:solidFill>
              </a:rPr>
              <a:t>Sample described, not named, no author information, no access information, only a publication </a:t>
            </a:r>
            <a:r>
              <a:rPr lang="en-US" dirty="0" smtClean="0">
                <a:solidFill>
                  <a:schemeClr val="bg1">
                    <a:lumMod val="10000"/>
                  </a:schemeClr>
                </a:solidFill>
              </a:rPr>
              <a:t>cited</a:t>
            </a:r>
            <a:endParaRPr lang="en-US" dirty="0">
              <a:solidFill>
                <a:schemeClr val="bg1">
                  <a:lumMod val="10000"/>
                </a:schemeClr>
              </a:solidFill>
            </a:endParaRPr>
          </a:p>
          <a:p>
            <a:pPr>
              <a:defRPr/>
            </a:pPr>
            <a:r>
              <a:rPr lang="en-US" dirty="0">
                <a:solidFill>
                  <a:schemeClr val="bg1">
                    <a:lumMod val="10000"/>
                  </a:schemeClr>
                </a:solidFill>
              </a:rPr>
              <a:t>Data named in text, with some attribution, but no access </a:t>
            </a:r>
            <a:r>
              <a:rPr lang="en-US" dirty="0" smtClean="0">
                <a:solidFill>
                  <a:schemeClr val="bg1">
                    <a:lumMod val="10000"/>
                  </a:schemeClr>
                </a:solidFill>
              </a:rPr>
              <a:t>information</a:t>
            </a:r>
            <a:endParaRPr lang="en-US" dirty="0">
              <a:solidFill>
                <a:schemeClr val="bg1">
                  <a:lumMod val="10000"/>
                </a:schemeClr>
              </a:solidFill>
            </a:endParaRPr>
          </a:p>
          <a:p>
            <a:pPr>
              <a:defRPr/>
            </a:pPr>
            <a:r>
              <a:rPr lang="en-US" dirty="0">
                <a:solidFill>
                  <a:schemeClr val="bg1">
                    <a:lumMod val="10000"/>
                  </a:schemeClr>
                </a:solidFill>
              </a:rPr>
              <a:t>Cited in reference section, but with no permanent, unique </a:t>
            </a:r>
            <a:r>
              <a:rPr lang="en-US" dirty="0" smtClean="0">
                <a:solidFill>
                  <a:schemeClr val="bg1">
                    <a:lumMod val="10000"/>
                  </a:schemeClr>
                </a:solidFill>
              </a:rPr>
              <a:t>identifier, so difficult for indexing scripts to find to automate tracking</a:t>
            </a:r>
            <a:endParaRPr lang="en-US" dirty="0">
              <a:solidFill>
                <a:schemeClr val="bg1">
                  <a:lumMod val="10000"/>
                </a:schemeClr>
              </a:solidFill>
            </a:endParaRPr>
          </a:p>
          <a:p>
            <a:endParaRPr lang="en-US" dirty="0"/>
          </a:p>
        </p:txBody>
      </p:sp>
    </p:spTree>
    <p:extLst>
      <p:ext uri="{BB962C8B-B14F-4D97-AF65-F5344CB8AC3E}">
        <p14:creationId xmlns:p14="http://schemas.microsoft.com/office/powerpoint/2010/main" val="246343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17637"/>
            <a:ext cx="8229600" cy="4525963"/>
          </a:xfrm>
        </p:spPr>
        <p:txBody>
          <a:bodyPr>
            <a:normAutofit fontScale="85000" lnSpcReduction="20000"/>
          </a:bodyPr>
          <a:lstStyle/>
          <a:p>
            <a:pPr marL="0" indent="0">
              <a:buNone/>
            </a:pPr>
            <a:r>
              <a:rPr lang="en-US" b="1" dirty="0">
                <a:solidFill>
                  <a:srgbClr val="E7EFFF">
                    <a:lumMod val="10000"/>
                  </a:srgbClr>
                </a:solidFill>
              </a:rPr>
              <a:t>Citing data with a DOI</a:t>
            </a:r>
          </a:p>
          <a:p>
            <a:pPr marL="0" indent="0">
              <a:buNone/>
            </a:pPr>
            <a:endParaRPr lang="en-US" b="1" dirty="0" smtClean="0">
              <a:solidFill>
                <a:srgbClr val="E7EFFF">
                  <a:lumMod val="10000"/>
                </a:srgbClr>
              </a:solidFill>
            </a:endParaRPr>
          </a:p>
          <a:p>
            <a:pPr marL="0" indent="0">
              <a:buNone/>
            </a:pPr>
            <a:r>
              <a:rPr lang="en-US" b="1" dirty="0" smtClean="0">
                <a:solidFill>
                  <a:srgbClr val="E7EFFF">
                    <a:lumMod val="10000"/>
                  </a:srgbClr>
                </a:solidFill>
              </a:rPr>
              <a:t> + </a:t>
            </a:r>
          </a:p>
          <a:p>
            <a:pPr marL="0" indent="0">
              <a:buNone/>
            </a:pPr>
            <a:endParaRPr lang="en-US" b="1" dirty="0" smtClean="0">
              <a:solidFill>
                <a:srgbClr val="E7EFFF">
                  <a:lumMod val="10000"/>
                </a:srgbClr>
              </a:solidFill>
            </a:endParaRPr>
          </a:p>
          <a:p>
            <a:pPr marL="0" indent="0">
              <a:buNone/>
            </a:pPr>
            <a:endParaRPr lang="en-US" b="1" dirty="0">
              <a:solidFill>
                <a:srgbClr val="E7EFFF">
                  <a:lumMod val="10000"/>
                </a:srgbClr>
              </a:solidFill>
            </a:endParaRPr>
          </a:p>
          <a:p>
            <a:pPr marL="0" indent="0">
              <a:buNone/>
            </a:pPr>
            <a:endParaRPr lang="en-US" b="1" dirty="0" smtClean="0">
              <a:solidFill>
                <a:srgbClr val="E7EFFF">
                  <a:lumMod val="10000"/>
                </a:srgbClr>
              </a:solidFill>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r>
              <a:rPr lang="en-US" b="1" dirty="0" smtClean="0">
                <a:solidFill>
                  <a:srgbClr val="E7EFFF">
                    <a:lumMod val="10000"/>
                  </a:srgbClr>
                </a:solidFill>
                <a:latin typeface="Candara" panose="020E0502030303020204" pitchFamily="34" charset="0"/>
              </a:rPr>
              <a:t>Minimal </a:t>
            </a:r>
            <a:r>
              <a:rPr lang="en-US" b="1" dirty="0">
                <a:solidFill>
                  <a:srgbClr val="E7EFFF">
                    <a:lumMod val="10000"/>
                  </a:srgbClr>
                </a:solidFill>
                <a:latin typeface="Candara" panose="020E0502030303020204" pitchFamily="34" charset="0"/>
              </a:rPr>
              <a:t>human search effort</a:t>
            </a:r>
          </a:p>
          <a:p>
            <a:pPr marL="0" indent="0">
              <a:buNone/>
            </a:pPr>
            <a:r>
              <a:rPr lang="en-US" b="1" dirty="0">
                <a:solidFill>
                  <a:srgbClr val="E7EFFF">
                    <a:lumMod val="10000"/>
                  </a:srgbClr>
                </a:solidFill>
                <a:latin typeface="Candara" panose="020E0502030303020204" pitchFamily="34" charset="0"/>
              </a:rPr>
              <a:t>= </a:t>
            </a:r>
          </a:p>
          <a:p>
            <a:pPr marL="0" indent="0">
              <a:buNone/>
            </a:pPr>
            <a:r>
              <a:rPr lang="en-US" b="1" dirty="0">
                <a:solidFill>
                  <a:srgbClr val="E7EFFF">
                    <a:lumMod val="10000"/>
                  </a:srgbClr>
                </a:solidFill>
                <a:latin typeface="Candara" panose="020E0502030303020204" pitchFamily="34" charset="0"/>
              </a:rPr>
              <a:t>High hit accuracy for the cost, and better confidence of impact measures</a:t>
            </a:r>
            <a:endParaRPr lang="en-US" dirty="0" smtClean="0">
              <a:latin typeface="Candara" panose="020E0502030303020204" pitchFamily="34" charset="0"/>
            </a:endParaRPr>
          </a:p>
          <a:p>
            <a:endParaRPr lang="en-US" dirty="0"/>
          </a:p>
        </p:txBody>
      </p:sp>
      <p:pic>
        <p:nvPicPr>
          <p:cNvPr id="4" name="Picture 3"/>
          <p:cNvPicPr/>
          <p:nvPr/>
        </p:nvPicPr>
        <p:blipFill rotWithShape="1">
          <a:blip r:embed="rId3"/>
          <a:srcRect l="7692" t="45977" r="65384" b="44399"/>
          <a:stretch/>
        </p:blipFill>
        <p:spPr bwMode="auto">
          <a:xfrm>
            <a:off x="1600200" y="2057400"/>
            <a:ext cx="5457825" cy="6096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srcRect l="8333" t="51055" r="65384" b="38892"/>
          <a:stretch/>
        </p:blipFill>
        <p:spPr bwMode="auto">
          <a:xfrm>
            <a:off x="1639570" y="2743200"/>
            <a:ext cx="5418455" cy="64770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572000" y="2466975"/>
            <a:ext cx="1600200" cy="200025"/>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p:cNvSpPr/>
          <p:nvPr/>
        </p:nvSpPr>
        <p:spPr>
          <a:xfrm>
            <a:off x="3429000" y="3200400"/>
            <a:ext cx="1600200" cy="200025"/>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9" name="Straight Arrow Connector 8"/>
          <p:cNvCxnSpPr/>
          <p:nvPr/>
        </p:nvCxnSpPr>
        <p:spPr>
          <a:xfrm flipV="1">
            <a:off x="3962400" y="3390900"/>
            <a:ext cx="0" cy="1905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48200" y="3390900"/>
            <a:ext cx="0" cy="1905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029200" y="3314700"/>
            <a:ext cx="3429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95600" y="3581400"/>
            <a:ext cx="1333500" cy="276999"/>
          </a:xfrm>
          <a:prstGeom prst="rect">
            <a:avLst/>
          </a:prstGeom>
          <a:noFill/>
        </p:spPr>
        <p:txBody>
          <a:bodyPr wrap="square" rtlCol="0">
            <a:spAutoFit/>
          </a:bodyPr>
          <a:lstStyle/>
          <a:p>
            <a:r>
              <a:rPr lang="en-US" sz="1200" b="1" dirty="0" smtClean="0">
                <a:solidFill>
                  <a:srgbClr val="7030A0"/>
                </a:solidFill>
              </a:rPr>
              <a:t>ICPSR unique DOI</a:t>
            </a:r>
            <a:endParaRPr lang="en-US" sz="1200" b="1" dirty="0">
              <a:solidFill>
                <a:srgbClr val="7030A0"/>
              </a:solidFill>
            </a:endParaRPr>
          </a:p>
        </p:txBody>
      </p:sp>
      <p:sp>
        <p:nvSpPr>
          <p:cNvPr id="14" name="TextBox 13"/>
          <p:cNvSpPr txBox="1"/>
          <p:nvPr/>
        </p:nvSpPr>
        <p:spPr>
          <a:xfrm>
            <a:off x="4216908" y="3595300"/>
            <a:ext cx="1574292" cy="276999"/>
          </a:xfrm>
          <a:prstGeom prst="rect">
            <a:avLst/>
          </a:prstGeom>
          <a:noFill/>
        </p:spPr>
        <p:txBody>
          <a:bodyPr wrap="square" rtlCol="0">
            <a:spAutoFit/>
          </a:bodyPr>
          <a:lstStyle/>
          <a:p>
            <a:r>
              <a:rPr lang="en-US" sz="1200" b="1" dirty="0" smtClean="0">
                <a:solidFill>
                  <a:srgbClr val="7030A0"/>
                </a:solidFill>
              </a:rPr>
              <a:t>ICPSR Study Number</a:t>
            </a:r>
            <a:endParaRPr lang="en-US" sz="1200" b="1" dirty="0">
              <a:solidFill>
                <a:srgbClr val="7030A0"/>
              </a:solidFill>
            </a:endParaRPr>
          </a:p>
        </p:txBody>
      </p:sp>
      <p:sp>
        <p:nvSpPr>
          <p:cNvPr id="16" name="TextBox 15"/>
          <p:cNvSpPr txBox="1"/>
          <p:nvPr/>
        </p:nvSpPr>
        <p:spPr>
          <a:xfrm>
            <a:off x="5334000" y="3162300"/>
            <a:ext cx="1714500" cy="276999"/>
          </a:xfrm>
          <a:prstGeom prst="rect">
            <a:avLst/>
          </a:prstGeom>
          <a:noFill/>
        </p:spPr>
        <p:txBody>
          <a:bodyPr wrap="square" rtlCol="0">
            <a:spAutoFit/>
          </a:bodyPr>
          <a:lstStyle/>
          <a:p>
            <a:r>
              <a:rPr lang="en-US" sz="1200" b="1" dirty="0" smtClean="0">
                <a:solidFill>
                  <a:srgbClr val="7030A0"/>
                </a:solidFill>
              </a:rPr>
              <a:t>Version of the data file</a:t>
            </a:r>
            <a:endParaRPr lang="en-US" sz="1200" b="1" dirty="0">
              <a:solidFill>
                <a:srgbClr val="7030A0"/>
              </a:solidFill>
            </a:endParaRPr>
          </a:p>
        </p:txBody>
      </p:sp>
      <p:sp>
        <p:nvSpPr>
          <p:cNvPr id="18" name="Title 1"/>
          <p:cNvSpPr txBox="1">
            <a:spLocks/>
          </p:cNvSpPr>
          <p:nvPr/>
        </p:nvSpPr>
        <p:spPr>
          <a:xfrm>
            <a:off x="914400" y="152400"/>
            <a:ext cx="7772400" cy="10668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b="1" dirty="0" smtClean="0">
              <a:solidFill>
                <a:schemeClr val="tx1">
                  <a:lumMod val="65000"/>
                  <a:lumOff val="35000"/>
                </a:schemeClr>
              </a:solidFill>
              <a:latin typeface="Candara" panose="020E0502030303020204" pitchFamily="34" charset="0"/>
            </a:endParaRPr>
          </a:p>
          <a:p>
            <a:pPr algn="l"/>
            <a:r>
              <a:rPr lang="en-US" sz="5200" b="1" dirty="0" smtClean="0">
                <a:latin typeface="Candara" panose="020E0502030303020204" pitchFamily="34" charset="0"/>
              </a:rPr>
              <a:t>Examples of a good data citation</a:t>
            </a:r>
            <a:endParaRPr lang="en-US" sz="5200" b="1" dirty="0">
              <a:latin typeface="Candara" panose="020E0502030303020204" pitchFamily="34" charset="0"/>
            </a:endParaRPr>
          </a:p>
        </p:txBody>
      </p:sp>
    </p:spTree>
    <p:extLst>
      <p:ext uri="{BB962C8B-B14F-4D97-AF65-F5344CB8AC3E}">
        <p14:creationId xmlns:p14="http://schemas.microsoft.com/office/powerpoint/2010/main" val="42716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of Philip Converse, Warren Miller, and Angus Campb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02" y="1551710"/>
            <a:ext cx="4807590" cy="34774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47800" y="5029200"/>
            <a:ext cx="3162300" cy="246221"/>
          </a:xfrm>
          <a:prstGeom prst="rect">
            <a:avLst/>
          </a:prstGeom>
        </p:spPr>
        <p:txBody>
          <a:bodyPr wrap="square">
            <a:spAutoFit/>
          </a:bodyPr>
          <a:lstStyle/>
          <a:p>
            <a:r>
              <a:rPr lang="en-US" sz="1000" kern="1200" dirty="0">
                <a:solidFill>
                  <a:srgbClr val="333333"/>
                </a:solidFill>
                <a:latin typeface="Helvetica Neue"/>
                <a:ea typeface="+mn-ea"/>
                <a:cs typeface="+mn-cs"/>
              </a:rPr>
              <a:t>Philip Converse, Warren Miller, and Angus Campbell</a:t>
            </a:r>
            <a:endParaRPr lang="en-US" sz="1000" kern="1200" dirty="0">
              <a:solidFill>
                <a:prstClr val="black"/>
              </a:solidFill>
              <a:latin typeface="Calibri"/>
              <a:ea typeface="+mn-ea"/>
              <a:cs typeface="+mn-cs"/>
            </a:endParaRPr>
          </a:p>
        </p:txBody>
      </p:sp>
      <p:sp>
        <p:nvSpPr>
          <p:cNvPr id="3" name="Rectangle 2"/>
          <p:cNvSpPr/>
          <p:nvPr/>
        </p:nvSpPr>
        <p:spPr>
          <a:xfrm>
            <a:off x="2095500" y="6553200"/>
            <a:ext cx="5029200" cy="246221"/>
          </a:xfrm>
          <a:prstGeom prst="rect">
            <a:avLst/>
          </a:prstGeom>
        </p:spPr>
        <p:txBody>
          <a:bodyPr wrap="square">
            <a:spAutoFit/>
          </a:bodyPr>
          <a:lstStyle/>
          <a:p>
            <a:r>
              <a:rPr lang="en-US" sz="1000" kern="1200" dirty="0" smtClean="0">
                <a:solidFill>
                  <a:schemeClr val="bg1">
                    <a:lumMod val="65000"/>
                  </a:schemeClr>
                </a:solidFill>
                <a:latin typeface="Calibri"/>
                <a:ea typeface="+mn-ea"/>
                <a:cs typeface="+mn-cs"/>
              </a:rPr>
              <a:t>Source: http</a:t>
            </a:r>
            <a:r>
              <a:rPr lang="en-US" sz="1000" kern="1200" dirty="0">
                <a:solidFill>
                  <a:schemeClr val="bg1">
                    <a:lumMod val="65000"/>
                  </a:schemeClr>
                </a:solidFill>
                <a:latin typeface="Calibri"/>
                <a:ea typeface="+mn-ea"/>
                <a:cs typeface="+mn-cs"/>
              </a:rPr>
              <a:t>://</a:t>
            </a:r>
            <a:r>
              <a:rPr lang="en-US" sz="1000" kern="1200" dirty="0" smtClean="0">
                <a:solidFill>
                  <a:schemeClr val="bg1">
                    <a:lumMod val="65000"/>
                  </a:schemeClr>
                </a:solidFill>
                <a:latin typeface="Calibri"/>
                <a:ea typeface="+mn-ea"/>
                <a:cs typeface="+mn-cs"/>
              </a:rPr>
              <a:t>www.icpsr.umich.edu/icpsrweb/content/membership/history/timeline.html</a:t>
            </a:r>
            <a:endParaRPr lang="en-US" sz="1000" kern="1200" dirty="0">
              <a:solidFill>
                <a:schemeClr val="bg1">
                  <a:lumMod val="65000"/>
                </a:schemeClr>
              </a:solidFill>
              <a:latin typeface="Calibri"/>
              <a:ea typeface="+mn-ea"/>
              <a:cs typeface="+mn-cs"/>
            </a:endParaRPr>
          </a:p>
        </p:txBody>
      </p:sp>
      <p:sp>
        <p:nvSpPr>
          <p:cNvPr id="5" name="Rectangle 8"/>
          <p:cNvSpPr txBox="1">
            <a:spLocks noChangeArrowheads="1"/>
          </p:cNvSpPr>
          <p:nvPr/>
        </p:nvSpPr>
        <p:spPr>
          <a:xfrm>
            <a:off x="5551245" y="1537855"/>
            <a:ext cx="3429000" cy="2514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Established 1962</a:t>
            </a:r>
          </a:p>
          <a:p>
            <a:r>
              <a:rPr lang="en-US" sz="2400" dirty="0" smtClean="0"/>
              <a:t>Originally 22 Members, now consortium of 776 world-wide</a:t>
            </a:r>
          </a:p>
          <a:p>
            <a:r>
              <a:rPr lang="en-US" sz="2400" dirty="0" smtClean="0"/>
              <a:t>Originally Political Science, now all social and behavioral sciences</a:t>
            </a:r>
            <a:endParaRPr lang="en-US" sz="2400" dirty="0"/>
          </a:p>
        </p:txBody>
      </p:sp>
      <p:sp>
        <p:nvSpPr>
          <p:cNvPr id="6"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ICPSR</a:t>
            </a:r>
            <a:endParaRPr lang="en-US" dirty="0"/>
          </a:p>
        </p:txBody>
      </p:sp>
    </p:spTree>
    <p:extLst>
      <p:ext uri="{BB962C8B-B14F-4D97-AF65-F5344CB8AC3E}">
        <p14:creationId xmlns:p14="http://schemas.microsoft.com/office/powerpoint/2010/main" val="1060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190" y="1524000"/>
            <a:ext cx="7978417" cy="4617720"/>
          </a:xfrm>
        </p:spPr>
        <p:txBody>
          <a:bodyPr>
            <a:normAutofit fontScale="85000" lnSpcReduction="20000"/>
          </a:bodyPr>
          <a:lstStyle/>
          <a:p>
            <a:pPr marL="0" indent="0">
              <a:buNone/>
            </a:pPr>
            <a:r>
              <a:rPr lang="en-US" b="1" dirty="0">
                <a:solidFill>
                  <a:srgbClr val="E7EFFF">
                    <a:lumMod val="10000"/>
                  </a:srgbClr>
                </a:solidFill>
                <a:latin typeface="Candara" panose="020E0502030303020204" pitchFamily="34" charset="0"/>
              </a:rPr>
              <a:t>Poorly described and cited </a:t>
            </a:r>
            <a:r>
              <a:rPr lang="en-US" b="1" dirty="0" smtClean="0">
                <a:solidFill>
                  <a:srgbClr val="E7EFFF">
                    <a:lumMod val="10000"/>
                  </a:srgbClr>
                </a:solidFill>
                <a:latin typeface="Candara" panose="020E0502030303020204" pitchFamily="34" charset="0"/>
              </a:rPr>
              <a:t>data</a:t>
            </a:r>
          </a:p>
          <a:p>
            <a:pPr marL="0" indent="0">
              <a:buNone/>
            </a:pPr>
            <a:endParaRPr lang="en-US" b="1" dirty="0" smtClean="0">
              <a:solidFill>
                <a:srgbClr val="E7EFFF">
                  <a:lumMod val="10000"/>
                </a:srgbClr>
              </a:solidFill>
            </a:endParaRPr>
          </a:p>
          <a:p>
            <a:pPr marL="0" indent="0">
              <a:buNone/>
            </a:pPr>
            <a:r>
              <a:rPr lang="en-US" b="1" dirty="0" smtClean="0">
                <a:solidFill>
                  <a:srgbClr val="E7EFFF">
                    <a:lumMod val="10000"/>
                  </a:srgbClr>
                </a:solidFill>
                <a:latin typeface="Candara" panose="020E0502030303020204" pitchFamily="34" charset="0"/>
              </a:rPr>
              <a:t> + </a:t>
            </a:r>
            <a:endParaRPr lang="en-US" b="1" dirty="0">
              <a:solidFill>
                <a:srgbClr val="E7EFFF">
                  <a:lumMod val="10000"/>
                </a:srgbClr>
              </a:solidFill>
              <a:latin typeface="Candara" panose="020E0502030303020204" pitchFamily="34" charset="0"/>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endParaRPr lang="en-US" b="1" dirty="0" smtClean="0">
              <a:solidFill>
                <a:srgbClr val="E7EFFF">
                  <a:lumMod val="10000"/>
                </a:srgbClr>
              </a:solidFill>
              <a:latin typeface="Candara" panose="020E0502030303020204" pitchFamily="34" charset="0"/>
            </a:endParaRPr>
          </a:p>
          <a:p>
            <a:pPr marL="0" indent="0">
              <a:buNone/>
            </a:pPr>
            <a:r>
              <a:rPr lang="en-US" b="1" dirty="0" smtClean="0">
                <a:solidFill>
                  <a:srgbClr val="E7EFFF">
                    <a:lumMod val="10000"/>
                  </a:srgbClr>
                </a:solidFill>
                <a:latin typeface="Candara" panose="020E0502030303020204" pitchFamily="34" charset="0"/>
              </a:rPr>
              <a:t>Excessive </a:t>
            </a:r>
            <a:r>
              <a:rPr lang="en-US" b="1" dirty="0">
                <a:solidFill>
                  <a:srgbClr val="E7EFFF">
                    <a:lumMod val="10000"/>
                  </a:srgbClr>
                </a:solidFill>
                <a:latin typeface="Candara" panose="020E0502030303020204" pitchFamily="34" charset="0"/>
              </a:rPr>
              <a:t>human search </a:t>
            </a:r>
            <a:r>
              <a:rPr lang="en-US" b="1" dirty="0" smtClean="0">
                <a:solidFill>
                  <a:srgbClr val="E7EFFF">
                    <a:lumMod val="10000"/>
                  </a:srgbClr>
                </a:solidFill>
                <a:latin typeface="Candara" panose="020E0502030303020204" pitchFamily="34" charset="0"/>
              </a:rPr>
              <a:t>effort, extensive collection knowledge</a:t>
            </a:r>
            <a:endParaRPr lang="en-US" b="1" dirty="0">
              <a:solidFill>
                <a:srgbClr val="E7EFFF">
                  <a:lumMod val="10000"/>
                </a:srgbClr>
              </a:solidFill>
              <a:latin typeface="Candara" panose="020E0502030303020204" pitchFamily="34" charset="0"/>
            </a:endParaRPr>
          </a:p>
          <a:p>
            <a:pPr marL="0" indent="0">
              <a:buNone/>
            </a:pPr>
            <a:r>
              <a:rPr lang="en-US" b="1" dirty="0">
                <a:solidFill>
                  <a:srgbClr val="E7EFFF">
                    <a:lumMod val="10000"/>
                  </a:srgbClr>
                </a:solidFill>
                <a:latin typeface="Candara" panose="020E0502030303020204" pitchFamily="34" charset="0"/>
              </a:rPr>
              <a:t>= </a:t>
            </a:r>
          </a:p>
          <a:p>
            <a:pPr marL="0" indent="0">
              <a:buNone/>
            </a:pPr>
            <a:r>
              <a:rPr lang="en-US" b="1" dirty="0">
                <a:solidFill>
                  <a:srgbClr val="E7EFFF">
                    <a:lumMod val="10000"/>
                  </a:srgbClr>
                </a:solidFill>
                <a:latin typeface="Candara" panose="020E0502030303020204" pitchFamily="34" charset="0"/>
              </a:rPr>
              <a:t>Too costly, too questionable for confident measure of impact</a:t>
            </a:r>
            <a:endParaRPr lang="en-US" dirty="0" smtClean="0">
              <a:latin typeface="Candara" panose="020E0502030303020204" pitchFamily="34" charset="0"/>
            </a:endParaRPr>
          </a:p>
          <a:p>
            <a:endParaRPr lang="en-US" dirty="0">
              <a:latin typeface="Candara" panose="020E0502030303020204" pitchFamily="34" charset="0"/>
            </a:endParaRPr>
          </a:p>
        </p:txBody>
      </p:sp>
      <p:pic>
        <p:nvPicPr>
          <p:cNvPr id="4" name="Picture 3"/>
          <p:cNvPicPr/>
          <p:nvPr/>
        </p:nvPicPr>
        <p:blipFill rotWithShape="1">
          <a:blip r:embed="rId3"/>
          <a:srcRect l="17655" t="47162" r="68026" b="39061"/>
          <a:stretch/>
        </p:blipFill>
        <p:spPr bwMode="auto">
          <a:xfrm>
            <a:off x="1212273" y="2143991"/>
            <a:ext cx="4953000" cy="1667256"/>
          </a:xfrm>
          <a:prstGeom prst="rect">
            <a:avLst/>
          </a:prstGeom>
          <a:ln>
            <a:noFill/>
          </a:ln>
          <a:extLst>
            <a:ext uri="{53640926-AAD7-44D8-BBD7-CCE9431645EC}">
              <a14:shadowObscured xmlns:a14="http://schemas.microsoft.com/office/drawing/2010/main"/>
            </a:ext>
          </a:extLst>
        </p:spPr>
      </p:pic>
      <p:cxnSp>
        <p:nvCxnSpPr>
          <p:cNvPr id="14" name="Straight Connector 13"/>
          <p:cNvCxnSpPr/>
          <p:nvPr/>
        </p:nvCxnSpPr>
        <p:spPr>
          <a:xfrm>
            <a:off x="2079429" y="2296391"/>
            <a:ext cx="3933444" cy="0"/>
          </a:xfrm>
          <a:prstGeom prst="line">
            <a:avLst/>
          </a:prstGeom>
          <a:ln w="349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364673" y="2448791"/>
            <a:ext cx="4648200" cy="0"/>
          </a:xfrm>
          <a:prstGeom prst="line">
            <a:avLst/>
          </a:prstGeom>
          <a:ln w="349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64673" y="2667000"/>
            <a:ext cx="4619244" cy="0"/>
          </a:xfrm>
          <a:prstGeom prst="line">
            <a:avLst/>
          </a:prstGeom>
          <a:ln w="349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364673" y="2829791"/>
            <a:ext cx="4648200" cy="0"/>
          </a:xfrm>
          <a:prstGeom prst="line">
            <a:avLst/>
          </a:prstGeom>
          <a:ln w="3492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4572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b="1" dirty="0" smtClean="0">
              <a:solidFill>
                <a:schemeClr val="tx1">
                  <a:lumMod val="65000"/>
                  <a:lumOff val="35000"/>
                </a:schemeClr>
              </a:solidFill>
              <a:latin typeface="Candara" panose="020E0502030303020204" pitchFamily="34" charset="0"/>
            </a:endParaRPr>
          </a:p>
          <a:p>
            <a:pPr algn="l"/>
            <a:r>
              <a:rPr lang="en-US" sz="4300" b="1" dirty="0" smtClean="0">
                <a:latin typeface="Candara" panose="020E0502030303020204" pitchFamily="34" charset="0"/>
              </a:rPr>
              <a:t>Examples of a poor data citation</a:t>
            </a:r>
            <a:endParaRPr lang="en-US" sz="4300" b="1" dirty="0">
              <a:latin typeface="Candara" panose="020E0502030303020204" pitchFamily="34" charset="0"/>
            </a:endParaRPr>
          </a:p>
        </p:txBody>
      </p:sp>
    </p:spTree>
    <p:extLst>
      <p:ext uri="{BB962C8B-B14F-4D97-AF65-F5344CB8AC3E}">
        <p14:creationId xmlns:p14="http://schemas.microsoft.com/office/powerpoint/2010/main" val="15536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847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20" y="365351"/>
            <a:ext cx="8213272" cy="6159954"/>
          </a:xfrm>
          <a:prstGeom prst="rect">
            <a:avLst/>
          </a:prstGeom>
        </p:spPr>
      </p:pic>
    </p:spTree>
    <p:extLst>
      <p:ext uri="{BB962C8B-B14F-4D97-AF65-F5344CB8AC3E}">
        <p14:creationId xmlns:p14="http://schemas.microsoft.com/office/powerpoint/2010/main" val="255140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615043"/>
            <a:ext cx="8384721" cy="1143000"/>
          </a:xfrm>
        </p:spPr>
        <p:txBody>
          <a:bodyPr/>
          <a:lstStyle/>
          <a:p>
            <a:pPr algn="ctr"/>
            <a:r>
              <a:rPr lang="en-US" dirty="0" smtClean="0">
                <a:solidFill>
                  <a:schemeClr val="bg1">
                    <a:lumMod val="10000"/>
                  </a:schemeClr>
                </a:solidFill>
              </a:rPr>
              <a:t>Automating </a:t>
            </a:r>
            <a:r>
              <a:rPr lang="en-US" dirty="0" smtClean="0"/>
              <a:t>the </a:t>
            </a:r>
            <a:r>
              <a:rPr lang="en-US" dirty="0"/>
              <a:t>discovery of research datasets in </a:t>
            </a:r>
            <a:r>
              <a:rPr lang="en-US" dirty="0" smtClean="0"/>
              <a:t>publications</a:t>
            </a:r>
            <a:endParaRPr lang="en-US" dirty="0">
              <a:solidFill>
                <a:schemeClr val="bg1">
                  <a:lumMod val="10000"/>
                </a:schemeClr>
              </a:solidFill>
            </a:endParaRPr>
          </a:p>
        </p:txBody>
      </p:sp>
    </p:spTree>
    <p:extLst>
      <p:ext uri="{BB962C8B-B14F-4D97-AF65-F5344CB8AC3E}">
        <p14:creationId xmlns:p14="http://schemas.microsoft.com/office/powerpoint/2010/main" val="2562658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9100"/>
            <a:ext cx="7772400" cy="1143000"/>
          </a:xfrm>
        </p:spPr>
        <p:txBody>
          <a:bodyPr/>
          <a:lstStyle/>
          <a:p>
            <a:r>
              <a:rPr lang="en-US" dirty="0" smtClean="0">
                <a:solidFill>
                  <a:schemeClr val="bg1">
                    <a:lumMod val="10000"/>
                  </a:schemeClr>
                </a:solidFill>
              </a:rPr>
              <a:t>Rich Context Competition</a:t>
            </a:r>
            <a:endParaRPr lang="en-US" dirty="0">
              <a:solidFill>
                <a:schemeClr val="bg1">
                  <a:lumMod val="10000"/>
                </a:schemeClr>
              </a:solidFill>
            </a:endParaRPr>
          </a:p>
        </p:txBody>
      </p:sp>
      <p:sp>
        <p:nvSpPr>
          <p:cNvPr id="3" name="Content Placeholder 2"/>
          <p:cNvSpPr>
            <a:spLocks noGrp="1"/>
          </p:cNvSpPr>
          <p:nvPr>
            <p:ph idx="1"/>
          </p:nvPr>
        </p:nvSpPr>
        <p:spPr>
          <a:xfrm>
            <a:off x="685800" y="1714500"/>
            <a:ext cx="7772400" cy="4343400"/>
          </a:xfrm>
        </p:spPr>
        <p:txBody>
          <a:bodyPr/>
          <a:lstStyle/>
          <a:p>
            <a:pPr marL="177800" indent="0">
              <a:buNone/>
            </a:pPr>
            <a:r>
              <a:rPr lang="en-US" dirty="0" smtClean="0"/>
              <a:t>Sponsors:</a:t>
            </a:r>
          </a:p>
          <a:p>
            <a:r>
              <a:rPr lang="en-US" dirty="0" smtClean="0"/>
              <a:t>New </a:t>
            </a:r>
            <a:r>
              <a:rPr lang="en-US" dirty="0"/>
              <a:t>York University’s </a:t>
            </a:r>
            <a:r>
              <a:rPr lang="en-US" dirty="0">
                <a:hlinkClick r:id="rId3"/>
              </a:rPr>
              <a:t>Coleridge Initiative</a:t>
            </a:r>
            <a:endParaRPr lang="en-US" dirty="0"/>
          </a:p>
          <a:p>
            <a:r>
              <a:rPr lang="en-US" dirty="0"/>
              <a:t>Inter-university Consortium for Political and Social Research (</a:t>
            </a:r>
            <a:r>
              <a:rPr lang="en-US" dirty="0">
                <a:hlinkClick r:id="rId4"/>
              </a:rPr>
              <a:t>ICPSR</a:t>
            </a:r>
            <a:r>
              <a:rPr lang="en-US" dirty="0"/>
              <a:t>)</a:t>
            </a:r>
          </a:p>
          <a:p>
            <a:r>
              <a:rPr lang="en-US" dirty="0"/>
              <a:t>Funding provided by: the Schmidt Family Foundation, </a:t>
            </a:r>
            <a:r>
              <a:rPr lang="en-US" dirty="0" err="1"/>
              <a:t>Overdeck</a:t>
            </a:r>
            <a:r>
              <a:rPr lang="en-US" dirty="0"/>
              <a:t> Family Foundation, and Alfred P. Sloan Foundation</a:t>
            </a:r>
          </a:p>
          <a:p>
            <a:r>
              <a:rPr lang="en-US" dirty="0"/>
              <a:t>Data provided by: Digital Science and SAGE </a:t>
            </a:r>
            <a:r>
              <a:rPr lang="en-US" dirty="0" smtClean="0"/>
              <a:t>Publications</a:t>
            </a:r>
            <a:endParaRPr lang="en-US" dirty="0"/>
          </a:p>
        </p:txBody>
      </p:sp>
    </p:spTree>
    <p:extLst>
      <p:ext uri="{BB962C8B-B14F-4D97-AF65-F5344CB8AC3E}">
        <p14:creationId xmlns:p14="http://schemas.microsoft.com/office/powerpoint/2010/main" val="605914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93536" y="1371600"/>
            <a:ext cx="8229600" cy="4525963"/>
          </a:xfrm>
        </p:spPr>
        <p:txBody>
          <a:bodyPr/>
          <a:lstStyle/>
          <a:p>
            <a:r>
              <a:rPr lang="en-US" dirty="0" smtClean="0"/>
              <a:t>Phase 1: Provided </a:t>
            </a:r>
            <a:r>
              <a:rPr lang="en-US" dirty="0"/>
              <a:t>labeled data, consisting of a corpus of 2,500 publications matched to the datasets cited within them. You can use this data to train and tune your algorithms. A separate corpus of 2,500 publications will be the test corpus, which we will run ourselves on our servers with your submissions; you can validate your algorithm up to 5 times.</a:t>
            </a:r>
            <a:endParaRPr lang="en-US" dirty="0" smtClean="0"/>
          </a:p>
          <a:p>
            <a:endParaRPr lang="en-US" dirty="0"/>
          </a:p>
          <a:p>
            <a:pPr marL="177800" indent="0">
              <a:buNone/>
            </a:pPr>
            <a:endParaRPr lang="en-US" dirty="0"/>
          </a:p>
        </p:txBody>
      </p:sp>
    </p:spTree>
    <p:extLst>
      <p:ext uri="{BB962C8B-B14F-4D97-AF65-F5344CB8AC3E}">
        <p14:creationId xmlns:p14="http://schemas.microsoft.com/office/powerpoint/2010/main" val="3626725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Phase 2: Provided with a large corpus of unlabeled documents and asked to identify the datasets used in the documents in the test data set, as well as the associated methods and research fields. </a:t>
            </a:r>
            <a:endParaRPr lang="en-US" dirty="0" smtClean="0"/>
          </a:p>
          <a:p>
            <a:pPr marL="177800" indent="0">
              <a:buNone/>
            </a:pPr>
            <a:endParaRPr lang="en-US" dirty="0"/>
          </a:p>
          <a:p>
            <a:r>
              <a:rPr lang="en-US" dirty="0"/>
              <a:t>All submitted algorithms will be made publicly available as open source tools.</a:t>
            </a:r>
          </a:p>
        </p:txBody>
      </p:sp>
    </p:spTree>
    <p:extLst>
      <p:ext uri="{BB962C8B-B14F-4D97-AF65-F5344CB8AC3E}">
        <p14:creationId xmlns:p14="http://schemas.microsoft.com/office/powerpoint/2010/main" val="3696220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85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Restricted-Use Data</a:t>
            </a:r>
            <a:endParaRPr lang="en-US" dirty="0"/>
          </a:p>
        </p:txBody>
      </p:sp>
    </p:spTree>
    <p:extLst>
      <p:ext uri="{BB962C8B-B14F-4D97-AF65-F5344CB8AC3E}">
        <p14:creationId xmlns:p14="http://schemas.microsoft.com/office/powerpoint/2010/main" val="1892879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a:t>Over </a:t>
            </a:r>
            <a:r>
              <a:rPr lang="en-US" dirty="0" smtClean="0"/>
              <a:t>1,500 </a:t>
            </a:r>
            <a:r>
              <a:rPr lang="en-US" dirty="0"/>
              <a:t>restricted-use datasets available for </a:t>
            </a:r>
            <a:r>
              <a:rPr lang="en-US" dirty="0" smtClean="0"/>
              <a:t>analysis</a:t>
            </a:r>
          </a:p>
          <a:p>
            <a:r>
              <a:rPr lang="en-US" dirty="0"/>
              <a:t>Approximately 20 datasets accessible only on site in </a:t>
            </a:r>
            <a:r>
              <a:rPr lang="en-US" dirty="0" smtClean="0"/>
              <a:t>physical enclave</a:t>
            </a:r>
          </a:p>
          <a:p>
            <a:r>
              <a:rPr lang="en-US" dirty="0"/>
              <a:t>Over 2,000 </a:t>
            </a:r>
            <a:r>
              <a:rPr lang="en-US" dirty="0" smtClean="0"/>
              <a:t>active </a:t>
            </a:r>
            <a:r>
              <a:rPr lang="en-US" dirty="0"/>
              <a:t>restricted-use data </a:t>
            </a:r>
            <a:r>
              <a:rPr lang="en-US" dirty="0" smtClean="0"/>
              <a:t>agreements</a:t>
            </a:r>
          </a:p>
          <a:p>
            <a:pPr lvl="1"/>
            <a:r>
              <a:rPr lang="en-US" dirty="0"/>
              <a:t>Across 500+ </a:t>
            </a:r>
            <a:r>
              <a:rPr lang="en-US" dirty="0" smtClean="0"/>
              <a:t>institutions</a:t>
            </a:r>
          </a:p>
          <a:p>
            <a:pPr lvl="1"/>
            <a:r>
              <a:rPr lang="en-US" dirty="0"/>
              <a:t>Representing 150+ </a:t>
            </a:r>
            <a:r>
              <a:rPr lang="en-US" dirty="0" smtClean="0"/>
              <a:t>studies</a:t>
            </a:r>
          </a:p>
          <a:p>
            <a:pPr lvl="1"/>
            <a:r>
              <a:rPr lang="en-US" dirty="0"/>
              <a:t>Approximately 50 new agreements executed per month</a:t>
            </a:r>
          </a:p>
        </p:txBody>
      </p:sp>
      <p:sp>
        <p:nvSpPr>
          <p:cNvPr id="10" name="Title 9"/>
          <p:cNvSpPr>
            <a:spLocks noGrp="1"/>
          </p:cNvSpPr>
          <p:nvPr>
            <p:ph type="title"/>
          </p:nvPr>
        </p:nvSpPr>
        <p:spPr/>
        <p:txBody>
          <a:bodyPr>
            <a:normAutofit fontScale="90000"/>
          </a:bodyPr>
          <a:lstStyle/>
          <a:p>
            <a:r>
              <a:rPr lang="en-US" dirty="0"/>
              <a:t>Restricted-Use </a:t>
            </a:r>
            <a:r>
              <a:rPr lang="en-US" dirty="0" smtClean="0"/>
              <a:t>Holdings at ICPSR</a:t>
            </a:r>
            <a:endParaRPr lang="en-US" dirty="0"/>
          </a:p>
        </p:txBody>
      </p:sp>
    </p:spTree>
    <p:extLst>
      <p:ext uri="{BB962C8B-B14F-4D97-AF65-F5344CB8AC3E}">
        <p14:creationId xmlns:p14="http://schemas.microsoft.com/office/powerpoint/2010/main" val="722542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798" y="234399"/>
            <a:ext cx="8049068" cy="6046368"/>
          </a:xfrm>
          <a:prstGeom prst="rect">
            <a:avLst/>
          </a:prstGeom>
          <a:solidFill>
            <a:schemeClr val="bg2">
              <a:lumMod val="50000"/>
            </a:schemeClr>
          </a:solidFill>
          <a:ln w="25400">
            <a:solidFill>
              <a:schemeClr val="tx1"/>
            </a:solidFill>
          </a:ln>
          <a:effectLst>
            <a:softEdge rad="25400"/>
          </a:effectLst>
        </p:spPr>
      </p:pic>
      <p:sp>
        <p:nvSpPr>
          <p:cNvPr id="3" name="Rectangle 2"/>
          <p:cNvSpPr/>
          <p:nvPr/>
        </p:nvSpPr>
        <p:spPr>
          <a:xfrm>
            <a:off x="2765073" y="6280767"/>
            <a:ext cx="3948517" cy="461665"/>
          </a:xfrm>
          <a:prstGeom prst="rect">
            <a:avLst/>
          </a:prstGeom>
        </p:spPr>
        <p:txBody>
          <a:bodyPr wrap="none">
            <a:spAutoFit/>
          </a:bodyPr>
          <a:lstStyle/>
          <a:p>
            <a:pPr defTabSz="914400"/>
            <a:r>
              <a:rPr lang="en-US" sz="2400" kern="0" dirty="0">
                <a:solidFill>
                  <a:srgbClr val="0C266C"/>
                </a:solidFill>
                <a:latin typeface="Arial"/>
                <a:cs typeface="Arial"/>
                <a:sym typeface="Arial"/>
                <a:hlinkClick r:id="rId3"/>
                <a:rtl val="0"/>
              </a:rPr>
              <a:t>http://</a:t>
            </a:r>
            <a:r>
              <a:rPr lang="en-US" sz="2400" kern="0" dirty="0" smtClean="0">
                <a:solidFill>
                  <a:srgbClr val="0C266C"/>
                </a:solidFill>
                <a:latin typeface="Arial"/>
                <a:cs typeface="Arial"/>
                <a:sym typeface="Arial"/>
                <a:hlinkClick r:id="rId3"/>
                <a:rtl val="0"/>
              </a:rPr>
              <a:t>www.icpsr.umich.edu</a:t>
            </a:r>
            <a:r>
              <a:rPr lang="en-US" sz="2400" kern="0" dirty="0" smtClean="0">
                <a:solidFill>
                  <a:srgbClr val="0C266C"/>
                </a:solidFill>
                <a:latin typeface="Arial"/>
                <a:cs typeface="Arial"/>
                <a:sym typeface="Arial"/>
                <a:rtl val="0"/>
              </a:rPr>
              <a:t> </a:t>
            </a:r>
            <a:endParaRPr lang="en-US" sz="2400" kern="0" dirty="0">
              <a:solidFill>
                <a:srgbClr val="0C266C"/>
              </a:solidFill>
              <a:latin typeface="Arial"/>
              <a:cs typeface="Arial"/>
              <a:sym typeface="Arial"/>
              <a:rtl val="0"/>
            </a:endParaRPr>
          </a:p>
        </p:txBody>
      </p:sp>
    </p:spTree>
    <p:extLst>
      <p:ext uri="{BB962C8B-B14F-4D97-AF65-F5344CB8AC3E}">
        <p14:creationId xmlns:p14="http://schemas.microsoft.com/office/powerpoint/2010/main" val="2808269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ICPSR </a:t>
            </a:r>
            <a:r>
              <a:rPr lang="en-US" dirty="0"/>
              <a:t>offers three methods of restricted-use data access</a:t>
            </a:r>
            <a:r>
              <a:rPr lang="en-US" dirty="0" smtClean="0"/>
              <a:t>:</a:t>
            </a:r>
          </a:p>
          <a:p>
            <a:pPr lvl="1"/>
            <a:r>
              <a:rPr lang="en-US" sz="2800" dirty="0" smtClean="0"/>
              <a:t>Physical Enclave</a:t>
            </a:r>
          </a:p>
          <a:p>
            <a:pPr lvl="1"/>
            <a:r>
              <a:rPr lang="en-US" sz="2800" dirty="0" smtClean="0"/>
              <a:t>Secure Dissemination</a:t>
            </a:r>
          </a:p>
          <a:p>
            <a:pPr lvl="1"/>
            <a:r>
              <a:rPr lang="en-US" sz="2800" dirty="0" smtClean="0"/>
              <a:t>Virtual Data Enclave (VDE)</a:t>
            </a:r>
            <a:endParaRPr lang="en-US" sz="2800" dirty="0"/>
          </a:p>
        </p:txBody>
      </p:sp>
      <p:sp>
        <p:nvSpPr>
          <p:cNvPr id="6" name="Title 5"/>
          <p:cNvSpPr>
            <a:spLocks noGrp="1"/>
          </p:cNvSpPr>
          <p:nvPr>
            <p:ph type="title"/>
          </p:nvPr>
        </p:nvSpPr>
        <p:spPr/>
        <p:txBody>
          <a:bodyPr>
            <a:normAutofit fontScale="90000"/>
          </a:bodyPr>
          <a:lstStyle/>
          <a:p>
            <a:r>
              <a:rPr lang="en-US" dirty="0"/>
              <a:t>Methods of Accessing Restricted-Use </a:t>
            </a:r>
            <a:r>
              <a:rPr lang="en-US" dirty="0" smtClean="0"/>
              <a:t>Data</a:t>
            </a:r>
            <a:endParaRPr lang="en-US" dirty="0"/>
          </a:p>
        </p:txBody>
      </p:sp>
    </p:spTree>
    <p:extLst>
      <p:ext uri="{BB962C8B-B14F-4D97-AF65-F5344CB8AC3E}">
        <p14:creationId xmlns:p14="http://schemas.microsoft.com/office/powerpoint/2010/main" val="3692745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Physical Enclave</a:t>
            </a:r>
            <a:endParaRPr lang="en-US" dirty="0"/>
          </a:p>
        </p:txBody>
      </p:sp>
      <p:sp>
        <p:nvSpPr>
          <p:cNvPr id="7" name="Content Placeholder 6"/>
          <p:cNvSpPr>
            <a:spLocks noGrp="1"/>
          </p:cNvSpPr>
          <p:nvPr>
            <p:ph sz="half" idx="1"/>
          </p:nvPr>
        </p:nvSpPr>
        <p:spPr/>
        <p:txBody>
          <a:bodyPr>
            <a:normAutofit fontScale="92500" lnSpcReduction="10000"/>
          </a:bodyPr>
          <a:lstStyle/>
          <a:p>
            <a:r>
              <a:rPr lang="en-US" dirty="0" smtClean="0"/>
              <a:t>Researcher </a:t>
            </a:r>
            <a:r>
              <a:rPr lang="en-US" dirty="0"/>
              <a:t>must be present in person </a:t>
            </a:r>
            <a:r>
              <a:rPr lang="en-US" dirty="0" smtClean="0"/>
              <a:t>at ICPSR </a:t>
            </a:r>
            <a:r>
              <a:rPr lang="en-US" dirty="0"/>
              <a:t>to analyze </a:t>
            </a:r>
            <a:r>
              <a:rPr lang="en-US" dirty="0" smtClean="0"/>
              <a:t>data</a:t>
            </a:r>
          </a:p>
          <a:p>
            <a:r>
              <a:rPr lang="en-US" dirty="0" smtClean="0"/>
              <a:t>All </a:t>
            </a:r>
            <a:r>
              <a:rPr lang="en-US" dirty="0"/>
              <a:t>results </a:t>
            </a:r>
            <a:r>
              <a:rPr lang="en-US" dirty="0" smtClean="0"/>
              <a:t>reviewed </a:t>
            </a:r>
            <a:r>
              <a:rPr lang="en-US" dirty="0"/>
              <a:t>for disclosure before release to </a:t>
            </a:r>
            <a:r>
              <a:rPr lang="en-US" dirty="0" smtClean="0"/>
              <a:t>researcher</a:t>
            </a:r>
          </a:p>
          <a:p>
            <a:r>
              <a:rPr lang="en-US" dirty="0" smtClean="0"/>
              <a:t>Allows greatest control over data</a:t>
            </a:r>
          </a:p>
          <a:p>
            <a:r>
              <a:rPr lang="en-US" dirty="0" smtClean="0"/>
              <a:t>Extremely high barrier to access</a:t>
            </a:r>
            <a:endParaRPr lang="en-US" dirty="0"/>
          </a:p>
        </p:txBody>
      </p:sp>
      <p:pic>
        <p:nvPicPr>
          <p:cNvPr id="11" name="Content Placeholder 10"/>
          <p:cNvPicPr>
            <a:picLocks noGrp="1" noChangeAspect="1"/>
          </p:cNvPicPr>
          <p:nvPr>
            <p:ph sz="half" idx="2"/>
          </p:nvPr>
        </p:nvPicPr>
        <p:blipFill>
          <a:blip r:embed="rId3"/>
          <a:stretch>
            <a:fillRect/>
          </a:stretch>
        </p:blipFill>
        <p:spPr>
          <a:xfrm>
            <a:off x="4648200" y="1600200"/>
            <a:ext cx="4038600" cy="2683714"/>
          </a:xfrm>
          <a:prstGeom prst="rect">
            <a:avLst/>
          </a:prstGeom>
        </p:spPr>
      </p:pic>
    </p:spTree>
    <p:extLst>
      <p:ext uri="{BB962C8B-B14F-4D97-AF65-F5344CB8AC3E}">
        <p14:creationId xmlns:p14="http://schemas.microsoft.com/office/powerpoint/2010/main" val="4231395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81119"/>
            <a:ext cx="8229600" cy="1143000"/>
          </a:xfrm>
        </p:spPr>
        <p:txBody>
          <a:bodyPr/>
          <a:lstStyle/>
          <a:p>
            <a:r>
              <a:rPr lang="en-US" dirty="0" smtClean="0"/>
              <a:t>Secure Dissemination</a:t>
            </a:r>
            <a:endParaRPr lang="en-US" dirty="0"/>
          </a:p>
        </p:txBody>
      </p:sp>
      <p:sp>
        <p:nvSpPr>
          <p:cNvPr id="7" name="Content Placeholder 6"/>
          <p:cNvSpPr>
            <a:spLocks noGrp="1"/>
          </p:cNvSpPr>
          <p:nvPr>
            <p:ph sz="half" idx="1"/>
          </p:nvPr>
        </p:nvSpPr>
        <p:spPr>
          <a:xfrm>
            <a:off x="457200" y="1417637"/>
            <a:ext cx="4038600" cy="4272699"/>
          </a:xfrm>
        </p:spPr>
        <p:txBody>
          <a:bodyPr>
            <a:noAutofit/>
          </a:bodyPr>
          <a:lstStyle/>
          <a:p>
            <a:pPr>
              <a:lnSpc>
                <a:spcPct val="110000"/>
              </a:lnSpc>
            </a:pPr>
            <a:r>
              <a:rPr lang="en-US" sz="2000" dirty="0"/>
              <a:t>Data are encrypted and delivered via </a:t>
            </a:r>
            <a:r>
              <a:rPr lang="en-US" sz="2000" dirty="0" smtClean="0"/>
              <a:t>download</a:t>
            </a:r>
          </a:p>
          <a:p>
            <a:pPr>
              <a:lnSpc>
                <a:spcPct val="110000"/>
              </a:lnSpc>
            </a:pPr>
            <a:r>
              <a:rPr lang="en-US" sz="2000" dirty="0" smtClean="0"/>
              <a:t>On-line proposal request system</a:t>
            </a:r>
          </a:p>
          <a:p>
            <a:pPr>
              <a:lnSpc>
                <a:spcPct val="110000"/>
              </a:lnSpc>
            </a:pPr>
            <a:r>
              <a:rPr lang="en-US" sz="2000" dirty="0" smtClean="0"/>
              <a:t>When request </a:t>
            </a:r>
            <a:r>
              <a:rPr lang="en-US" sz="2000" dirty="0"/>
              <a:t>is approved, i</a:t>
            </a:r>
            <a:r>
              <a:rPr lang="en-US" sz="2000" dirty="0" smtClean="0"/>
              <a:t>nvestigator receives temporary </a:t>
            </a:r>
            <a:r>
              <a:rPr lang="en-US" sz="2000" dirty="0"/>
              <a:t>link and password to download </a:t>
            </a:r>
            <a:r>
              <a:rPr lang="en-US" sz="2000" dirty="0" smtClean="0"/>
              <a:t>files</a:t>
            </a:r>
          </a:p>
          <a:p>
            <a:pPr>
              <a:lnSpc>
                <a:spcPct val="110000"/>
              </a:lnSpc>
            </a:pPr>
            <a:r>
              <a:rPr lang="en-US" sz="2000" dirty="0" smtClean="0"/>
              <a:t>Data </a:t>
            </a:r>
            <a:r>
              <a:rPr lang="en-US" sz="2000" dirty="0"/>
              <a:t>must be destroyed at the completion of </a:t>
            </a:r>
            <a:r>
              <a:rPr lang="en-US" sz="2000" dirty="0" smtClean="0"/>
              <a:t>project</a:t>
            </a:r>
          </a:p>
          <a:p>
            <a:pPr>
              <a:lnSpc>
                <a:spcPct val="110000"/>
              </a:lnSpc>
            </a:pPr>
            <a:r>
              <a:rPr lang="en-US" sz="2000" dirty="0" smtClean="0"/>
              <a:t>Researcher commits to protect confidentiality of data, but method relies on their trustworthiness</a:t>
            </a:r>
            <a:endParaRPr lang="en-US" sz="2000" dirty="0"/>
          </a:p>
        </p:txBody>
      </p:sp>
      <p:pic>
        <p:nvPicPr>
          <p:cNvPr id="1028" name="Picture 4" descr="Download, Download Now, Download Icon, Download Butt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417638"/>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59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ICPSR </a:t>
            </a:r>
            <a:r>
              <a:rPr lang="en-US" dirty="0"/>
              <a:t>hosts </a:t>
            </a:r>
            <a:r>
              <a:rPr lang="en-US" dirty="0" smtClean="0"/>
              <a:t>Virtual </a:t>
            </a:r>
            <a:r>
              <a:rPr lang="en-US" dirty="0"/>
              <a:t>Data Enclave (VDE) providing </a:t>
            </a:r>
            <a:r>
              <a:rPr lang="en-US" dirty="0" smtClean="0"/>
              <a:t>local access </a:t>
            </a:r>
            <a:r>
              <a:rPr lang="en-US" dirty="0"/>
              <a:t>to restricted-use data in </a:t>
            </a:r>
            <a:r>
              <a:rPr lang="en-US" dirty="0" smtClean="0"/>
              <a:t>secure environment</a:t>
            </a:r>
            <a:endParaRPr lang="en-US" dirty="0"/>
          </a:p>
          <a:p>
            <a:r>
              <a:rPr lang="en-US" dirty="0" smtClean="0"/>
              <a:t>VDE </a:t>
            </a:r>
            <a:r>
              <a:rPr lang="en-US" dirty="0"/>
              <a:t>is </a:t>
            </a:r>
            <a:r>
              <a:rPr lang="en-US" dirty="0" smtClean="0"/>
              <a:t>virtual </a:t>
            </a:r>
            <a:r>
              <a:rPr lang="en-US" dirty="0"/>
              <a:t>machine launched from </a:t>
            </a:r>
            <a:r>
              <a:rPr lang="en-US" dirty="0" smtClean="0"/>
              <a:t>researcher’s </a:t>
            </a:r>
            <a:r>
              <a:rPr lang="en-US" dirty="0"/>
              <a:t>desktop that operates on </a:t>
            </a:r>
            <a:r>
              <a:rPr lang="en-US" dirty="0" smtClean="0"/>
              <a:t>remote server – at ICPSR </a:t>
            </a:r>
          </a:p>
          <a:p>
            <a:r>
              <a:rPr lang="en-US" dirty="0"/>
              <a:t>Data remain on ICPSR file servers and are accessed and analyzed by </a:t>
            </a:r>
            <a:r>
              <a:rPr lang="en-US" dirty="0" smtClean="0"/>
              <a:t>researcher virtually </a:t>
            </a:r>
          </a:p>
          <a:p>
            <a:r>
              <a:rPr lang="en-US" dirty="0" smtClean="0"/>
              <a:t>Virtual </a:t>
            </a:r>
            <a:r>
              <a:rPr lang="en-US" dirty="0"/>
              <a:t>machine restricts users from printing, emailing, copying, or otherwise moving files outside of the secure environment, either accidentally or </a:t>
            </a:r>
            <a:r>
              <a:rPr lang="en-US" dirty="0" smtClean="0"/>
              <a:t>intentionally</a:t>
            </a:r>
          </a:p>
        </p:txBody>
      </p:sp>
      <p:sp>
        <p:nvSpPr>
          <p:cNvPr id="6" name="Title 5"/>
          <p:cNvSpPr>
            <a:spLocks noGrp="1"/>
          </p:cNvSpPr>
          <p:nvPr>
            <p:ph type="title"/>
          </p:nvPr>
        </p:nvSpPr>
        <p:spPr/>
        <p:txBody>
          <a:bodyPr/>
          <a:lstStyle/>
          <a:p>
            <a:r>
              <a:rPr lang="en-US" dirty="0"/>
              <a:t>Virtual Data Enclave (VDE) </a:t>
            </a:r>
          </a:p>
        </p:txBody>
      </p:sp>
    </p:spTree>
    <p:extLst>
      <p:ext uri="{BB962C8B-B14F-4D97-AF65-F5344CB8AC3E}">
        <p14:creationId xmlns:p14="http://schemas.microsoft.com/office/powerpoint/2010/main" val="3107121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Users must apply for access </a:t>
            </a:r>
            <a:endParaRPr lang="en-US" dirty="0" smtClean="0"/>
          </a:p>
          <a:p>
            <a:pPr lvl="1"/>
            <a:r>
              <a:rPr lang="en-US" dirty="0"/>
              <a:t>D</a:t>
            </a:r>
            <a:r>
              <a:rPr lang="en-US" dirty="0" smtClean="0"/>
              <a:t>escribe proposed </a:t>
            </a:r>
            <a:r>
              <a:rPr lang="en-US" dirty="0"/>
              <a:t>research and why </a:t>
            </a:r>
            <a:r>
              <a:rPr lang="en-US" dirty="0" smtClean="0"/>
              <a:t>restricted </a:t>
            </a:r>
            <a:r>
              <a:rPr lang="en-US" dirty="0"/>
              <a:t>data is </a:t>
            </a:r>
            <a:r>
              <a:rPr lang="en-US" dirty="0" smtClean="0"/>
              <a:t>required</a:t>
            </a:r>
          </a:p>
          <a:p>
            <a:r>
              <a:rPr lang="en-US" dirty="0"/>
              <a:t>All users must sign a Restricted Data Use Agreement </a:t>
            </a:r>
            <a:endParaRPr lang="en-US" dirty="0" smtClean="0"/>
          </a:p>
          <a:p>
            <a:pPr lvl="1"/>
            <a:r>
              <a:rPr lang="en-US" dirty="0"/>
              <a:t>A</a:t>
            </a:r>
            <a:r>
              <a:rPr lang="en-US" dirty="0" smtClean="0"/>
              <a:t>gree </a:t>
            </a:r>
            <a:r>
              <a:rPr lang="en-US" dirty="0"/>
              <a:t>to data security requirements and </a:t>
            </a:r>
            <a:r>
              <a:rPr lang="en-US" dirty="0" smtClean="0"/>
              <a:t>procedures</a:t>
            </a:r>
            <a:r>
              <a:rPr lang="en-US" dirty="0"/>
              <a:t> </a:t>
            </a:r>
            <a:endParaRPr lang="en-US" dirty="0" smtClean="0"/>
          </a:p>
          <a:p>
            <a:pPr lvl="1"/>
            <a:r>
              <a:rPr lang="en-US" dirty="0" smtClean="0"/>
              <a:t>Principal </a:t>
            </a:r>
            <a:r>
              <a:rPr lang="en-US" dirty="0"/>
              <a:t>Investigator </a:t>
            </a:r>
            <a:r>
              <a:rPr lang="en-US" dirty="0" smtClean="0"/>
              <a:t>generally must </a:t>
            </a:r>
            <a:r>
              <a:rPr lang="en-US" dirty="0"/>
              <a:t>hold </a:t>
            </a:r>
            <a:r>
              <a:rPr lang="en-US" dirty="0" smtClean="0"/>
              <a:t>terminal degree</a:t>
            </a:r>
          </a:p>
          <a:p>
            <a:pPr lvl="2"/>
            <a:r>
              <a:rPr lang="en-US" dirty="0" smtClean="0"/>
              <a:t>Students can be on agreements</a:t>
            </a:r>
          </a:p>
          <a:p>
            <a:pPr lvl="2"/>
            <a:r>
              <a:rPr lang="en-US" dirty="0" smtClean="0"/>
              <a:t>Some projects provide access to researchers, policymakers, journalists </a:t>
            </a:r>
            <a:r>
              <a:rPr lang="en-US" dirty="0"/>
              <a:t>without a terminal </a:t>
            </a:r>
            <a:r>
              <a:rPr lang="en-US" dirty="0" smtClean="0"/>
              <a:t>degree</a:t>
            </a:r>
          </a:p>
          <a:p>
            <a:pPr lvl="1"/>
            <a:r>
              <a:rPr lang="en-US" dirty="0" smtClean="0"/>
              <a:t>Be affiliated with legitimate research institution</a:t>
            </a:r>
          </a:p>
          <a:p>
            <a:pPr lvl="1"/>
            <a:r>
              <a:rPr lang="en-US" dirty="0" smtClean="0"/>
              <a:t>Receive IRB approval or exemption before gaining access to most data</a:t>
            </a:r>
            <a:endParaRPr lang="en-US" dirty="0"/>
          </a:p>
        </p:txBody>
      </p:sp>
      <p:sp>
        <p:nvSpPr>
          <p:cNvPr id="6" name="Title 5"/>
          <p:cNvSpPr>
            <a:spLocks noGrp="1"/>
          </p:cNvSpPr>
          <p:nvPr>
            <p:ph type="title"/>
          </p:nvPr>
        </p:nvSpPr>
        <p:spPr/>
        <p:txBody>
          <a:bodyPr/>
          <a:lstStyle/>
          <a:p>
            <a:r>
              <a:rPr lang="en-US" dirty="0" smtClean="0"/>
              <a:t>Applying for Access</a:t>
            </a:r>
            <a:endParaRPr lang="en-US" dirty="0"/>
          </a:p>
        </p:txBody>
      </p:sp>
    </p:spTree>
    <p:extLst>
      <p:ext uri="{BB962C8B-B14F-4D97-AF65-F5344CB8AC3E}">
        <p14:creationId xmlns:p14="http://schemas.microsoft.com/office/powerpoint/2010/main" val="36104887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30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5364" y="576716"/>
            <a:ext cx="8458200" cy="1143000"/>
          </a:xfrm>
        </p:spPr>
        <p:txBody>
          <a:bodyPr>
            <a:normAutofit fontScale="90000"/>
          </a:bodyPr>
          <a:lstStyle/>
          <a:p>
            <a:r>
              <a:rPr lang="en-US" dirty="0"/>
              <a:t>Researcher Passport: Improving Data Access and Confidentiality Protection</a:t>
            </a:r>
          </a:p>
        </p:txBody>
      </p:sp>
      <p:sp>
        <p:nvSpPr>
          <p:cNvPr id="7" name="Content Placeholder 6"/>
          <p:cNvSpPr>
            <a:spLocks noGrp="1"/>
          </p:cNvSpPr>
          <p:nvPr>
            <p:ph sz="half" idx="2"/>
          </p:nvPr>
        </p:nvSpPr>
        <p:spPr>
          <a:xfrm>
            <a:off x="609600" y="1981200"/>
            <a:ext cx="7848600" cy="4114800"/>
          </a:xfrm>
        </p:spPr>
        <p:txBody>
          <a:bodyPr>
            <a:normAutofit/>
          </a:bodyPr>
          <a:lstStyle/>
          <a:p>
            <a:r>
              <a:rPr lang="en-US" sz="2400" dirty="0"/>
              <a:t>Funded by </a:t>
            </a:r>
            <a:r>
              <a:rPr lang="en-US" sz="2400" dirty="0" smtClean="0"/>
              <a:t>the Alfred </a:t>
            </a:r>
            <a:r>
              <a:rPr lang="en-US" sz="2400" dirty="0"/>
              <a:t>P. Sloan </a:t>
            </a:r>
            <a:r>
              <a:rPr lang="en-US" sz="2400" dirty="0" smtClean="0"/>
              <a:t>Foundation</a:t>
            </a:r>
          </a:p>
          <a:p>
            <a:r>
              <a:rPr lang="en-US" sz="2400" dirty="0"/>
              <a:t>ICPSR Project </a:t>
            </a:r>
            <a:r>
              <a:rPr lang="en-US" sz="2400" dirty="0" smtClean="0"/>
              <a:t>Team</a:t>
            </a:r>
          </a:p>
          <a:p>
            <a:pPr lvl="1"/>
            <a:r>
              <a:rPr lang="en-US" sz="2000" dirty="0" smtClean="0"/>
              <a:t>Maggie </a:t>
            </a:r>
            <a:r>
              <a:rPr lang="en-US" sz="2000" dirty="0" err="1" smtClean="0"/>
              <a:t>Levenstein</a:t>
            </a:r>
            <a:r>
              <a:rPr lang="en-US" sz="2000" dirty="0" smtClean="0"/>
              <a:t> (PI)</a:t>
            </a:r>
          </a:p>
          <a:p>
            <a:pPr lvl="1"/>
            <a:r>
              <a:rPr lang="en-US" sz="2000" dirty="0" smtClean="0"/>
              <a:t>Johanna </a:t>
            </a:r>
            <a:r>
              <a:rPr lang="en-US" sz="2000" dirty="0"/>
              <a:t>Davidson </a:t>
            </a:r>
            <a:r>
              <a:rPr lang="en-US" sz="2000" dirty="0" smtClean="0"/>
              <a:t>Bleckman</a:t>
            </a:r>
          </a:p>
          <a:p>
            <a:pPr lvl="1"/>
            <a:r>
              <a:rPr lang="en-US" sz="2000" dirty="0" smtClean="0"/>
              <a:t>Allison R.B. Tyler </a:t>
            </a:r>
          </a:p>
          <a:p>
            <a:pPr marL="1041400" lvl="2" indent="0">
              <a:buNone/>
            </a:pPr>
            <a:r>
              <a:rPr lang="en-US" sz="1200" dirty="0" smtClean="0"/>
              <a:t>(many of these slides are borrowed from Alison’s June 2018 IASSIST presentation,                 “The </a:t>
            </a:r>
            <a:r>
              <a:rPr lang="en-US" sz="1200" dirty="0"/>
              <a:t>4 </a:t>
            </a:r>
            <a:r>
              <a:rPr lang="en-US" sz="1200" dirty="0" err="1"/>
              <a:t>Rs</a:t>
            </a:r>
            <a:r>
              <a:rPr lang="en-US" sz="1200" dirty="0"/>
              <a:t>: Researcher Credentials for Replication and Re-use of Restricted </a:t>
            </a:r>
            <a:r>
              <a:rPr lang="en-US" sz="1200" dirty="0" smtClean="0"/>
              <a:t>Data”)</a:t>
            </a:r>
          </a:p>
        </p:txBody>
      </p:sp>
      <p:sp>
        <p:nvSpPr>
          <p:cNvPr id="9" name="Rectangle 8"/>
          <p:cNvSpPr/>
          <p:nvPr/>
        </p:nvSpPr>
        <p:spPr>
          <a:xfrm>
            <a:off x="906234" y="5130635"/>
            <a:ext cx="7796893" cy="1338828"/>
          </a:xfrm>
          <a:prstGeom prst="rect">
            <a:avLst/>
          </a:prstGeom>
        </p:spPr>
        <p:txBody>
          <a:bodyPr wrap="square">
            <a:spAutoFit/>
          </a:bodyPr>
          <a:lstStyle/>
          <a:p>
            <a:endParaRPr lang="en-US" sz="1100" dirty="0">
              <a:latin typeface="Arial" panose="020B0604020202020204" pitchFamily="34" charset="0"/>
            </a:endParaRPr>
          </a:p>
          <a:p>
            <a:pPr marR="7860"/>
            <a:r>
              <a:rPr lang="en-US" dirty="0" err="1">
                <a:latin typeface="Arial" panose="020B0604020202020204" pitchFamily="34" charset="0"/>
              </a:rPr>
              <a:t>Levenstein</a:t>
            </a:r>
            <a:r>
              <a:rPr lang="en-US" dirty="0">
                <a:latin typeface="Arial" panose="020B0604020202020204" pitchFamily="34" charset="0"/>
              </a:rPr>
              <a:t>, M.C., Tyler, A.R.B., Davidson </a:t>
            </a:r>
            <a:r>
              <a:rPr lang="en-US" dirty="0" err="1">
                <a:latin typeface="Arial" panose="020B0604020202020204" pitchFamily="34" charset="0"/>
              </a:rPr>
              <a:t>Bleckman</a:t>
            </a:r>
            <a:r>
              <a:rPr lang="en-US" dirty="0">
                <a:latin typeface="Arial" panose="020B0604020202020204" pitchFamily="34" charset="0"/>
              </a:rPr>
              <a:t>, J. 2018. The Researcher Passport: Improving Data Access and Confidentiality Protection: ICPSR’s Strategy for a Community-normed System of Digital Identities of Access. ICPSR White Paper Series No. 1. Ann Arbor, MI: University of Michigan Inter-university Consortium for Political and Social Research. </a:t>
            </a:r>
            <a:r>
              <a:rPr lang="en-US" dirty="0">
                <a:solidFill>
                  <a:srgbClr val="0000FF"/>
                </a:solidFill>
                <a:latin typeface="Arial" panose="020B0604020202020204" pitchFamily="34" charset="0"/>
              </a:rPr>
              <a:t>https://deepblue.lib.umich.edu/handle/2027.42/143808</a:t>
            </a:r>
            <a:endParaRPr lang="en-US" dirty="0"/>
          </a:p>
        </p:txBody>
      </p:sp>
    </p:spTree>
    <p:extLst>
      <p:ext uri="{BB962C8B-B14F-4D97-AF65-F5344CB8AC3E}">
        <p14:creationId xmlns:p14="http://schemas.microsoft.com/office/powerpoint/2010/main" val="4188740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87828" y="334735"/>
            <a:ext cx="8229600" cy="4525963"/>
          </a:xfrm>
        </p:spPr>
        <p:txBody>
          <a:bodyPr/>
          <a:lstStyle/>
          <a:p>
            <a:endParaRPr lang="en-US" dirty="0"/>
          </a:p>
          <a:p>
            <a:endParaRPr lang="en-US" dirty="0"/>
          </a:p>
          <a:p>
            <a:pPr marL="177800" indent="0">
              <a:buNone/>
            </a:pPr>
            <a:r>
              <a:rPr lang="en-US" dirty="0"/>
              <a:t>Restricted data security presents a challenge to </a:t>
            </a:r>
            <a:r>
              <a:rPr lang="en-US" dirty="0" smtClean="0"/>
              <a:t>making research data available for reuse and secondary analysis because </a:t>
            </a:r>
            <a:r>
              <a:rPr lang="en-US" dirty="0"/>
              <a:t>of time-consuming and redundant </a:t>
            </a:r>
            <a:r>
              <a:rPr lang="en-US" b="1" dirty="0"/>
              <a:t>identity verification processes </a:t>
            </a:r>
            <a:endParaRPr lang="en-US" dirty="0"/>
          </a:p>
          <a:p>
            <a:endParaRPr lang="en-US" dirty="0"/>
          </a:p>
        </p:txBody>
      </p:sp>
    </p:spTree>
    <p:extLst>
      <p:ext uri="{BB962C8B-B14F-4D97-AF65-F5344CB8AC3E}">
        <p14:creationId xmlns:p14="http://schemas.microsoft.com/office/powerpoint/2010/main" val="993084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28699"/>
            <a:ext cx="8352064" cy="4525963"/>
          </a:xfrm>
        </p:spPr>
        <p:txBody>
          <a:bodyPr/>
          <a:lstStyle/>
          <a:p>
            <a:r>
              <a:rPr lang="en-US" dirty="0" smtClean="0"/>
              <a:t>Processes used by different repositories do not make use of a standard decision-making process.</a:t>
            </a:r>
          </a:p>
          <a:p>
            <a:r>
              <a:rPr lang="en-US" dirty="0" smtClean="0"/>
              <a:t>Repositories do not classify and define data by security and privacy requirements in standardized manner.</a:t>
            </a:r>
          </a:p>
          <a:p>
            <a:r>
              <a:rPr lang="en-US" dirty="0" smtClean="0"/>
              <a:t>No standardized requirements for completing, tracking, and sharing of training</a:t>
            </a:r>
            <a:r>
              <a:rPr lang="en-US" dirty="0"/>
              <a:t> </a:t>
            </a:r>
            <a:r>
              <a:rPr lang="en-US" dirty="0" smtClean="0"/>
              <a:t>in handling restricted data.</a:t>
            </a:r>
          </a:p>
          <a:p>
            <a:r>
              <a:rPr lang="en-US" dirty="0" smtClean="0"/>
              <a:t>Inconsistencies in how repositories approach data use violations.</a:t>
            </a:r>
          </a:p>
          <a:p>
            <a:r>
              <a:rPr lang="en-US" dirty="0" smtClean="0"/>
              <a:t>No process to share histories of data use between data repositories.</a:t>
            </a:r>
            <a:endParaRPr lang="en-US" dirty="0"/>
          </a:p>
        </p:txBody>
      </p:sp>
      <p:sp>
        <p:nvSpPr>
          <p:cNvPr id="3" name="Title 2"/>
          <p:cNvSpPr>
            <a:spLocks noGrp="1"/>
          </p:cNvSpPr>
          <p:nvPr>
            <p:ph type="title"/>
          </p:nvPr>
        </p:nvSpPr>
        <p:spPr>
          <a:xfrm>
            <a:off x="457200" y="97970"/>
            <a:ext cx="8229600" cy="858761"/>
          </a:xfrm>
        </p:spPr>
        <p:txBody>
          <a:bodyPr/>
          <a:lstStyle/>
          <a:p>
            <a:r>
              <a:rPr lang="en-US" dirty="0" smtClean="0"/>
              <a:t>Environmental Scan</a:t>
            </a:r>
            <a:endParaRPr lang="en-US" dirty="0"/>
          </a:p>
        </p:txBody>
      </p:sp>
    </p:spTree>
    <p:extLst>
      <p:ext uri="{BB962C8B-B14F-4D97-AF65-F5344CB8AC3E}">
        <p14:creationId xmlns:p14="http://schemas.microsoft.com/office/powerpoint/2010/main" val="3583079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214148"/>
            <a:ext cx="8229600" cy="4525963"/>
          </a:xfrm>
        </p:spPr>
        <p:txBody>
          <a:bodyPr/>
          <a:lstStyle/>
          <a:p>
            <a:r>
              <a:rPr lang="en-US" b="1" dirty="0" smtClean="0"/>
              <a:t>Language harmonization</a:t>
            </a:r>
            <a:r>
              <a:rPr lang="en-US" dirty="0" smtClean="0"/>
              <a:t>: establish a common set of terms and definitions to allow different repositories to understand and integrate shared standards and technologies.</a:t>
            </a:r>
          </a:p>
          <a:p>
            <a:r>
              <a:rPr lang="en-US" dirty="0" smtClean="0"/>
              <a:t>Develop a </a:t>
            </a:r>
            <a:r>
              <a:rPr lang="en-US" b="1" dirty="0" smtClean="0"/>
              <a:t>researcher passport – </a:t>
            </a:r>
            <a:r>
              <a:rPr lang="en-US" dirty="0" smtClean="0"/>
              <a:t>a </a:t>
            </a:r>
            <a:r>
              <a:rPr lang="en-US" dirty="0"/>
              <a:t>novel transferable</a:t>
            </a:r>
            <a:r>
              <a:rPr lang="en-US" b="1" dirty="0"/>
              <a:t> </a:t>
            </a:r>
            <a:r>
              <a:rPr lang="en-US" dirty="0"/>
              <a:t>researcher credentialing system to make the data access process for restricted data more </a:t>
            </a:r>
            <a:r>
              <a:rPr lang="en-US" dirty="0" smtClean="0"/>
              <a:t>efficient. </a:t>
            </a:r>
            <a:endParaRPr lang="en-US" b="1" dirty="0" smtClean="0"/>
          </a:p>
          <a:p>
            <a:r>
              <a:rPr lang="en-US" dirty="0" smtClean="0"/>
              <a:t>Enable </a:t>
            </a:r>
            <a:r>
              <a:rPr lang="en-US" b="1" dirty="0" smtClean="0"/>
              <a:t>data custodians to issue visas </a:t>
            </a:r>
            <a:r>
              <a:rPr lang="en-US" dirty="0" smtClean="0"/>
              <a:t>that grant a passport holder access to particular data for a specific period of time. </a:t>
            </a:r>
            <a:r>
              <a:rPr lang="en-US" b="1" dirty="0" smtClean="0"/>
              <a:t> </a:t>
            </a:r>
            <a:endParaRPr lang="en-US" dirty="0"/>
          </a:p>
        </p:txBody>
      </p:sp>
      <p:sp>
        <p:nvSpPr>
          <p:cNvPr id="3" name="Title 2"/>
          <p:cNvSpPr>
            <a:spLocks noGrp="1"/>
          </p:cNvSpPr>
          <p:nvPr>
            <p:ph type="title"/>
          </p:nvPr>
        </p:nvSpPr>
        <p:spPr>
          <a:xfrm>
            <a:off x="457200" y="138792"/>
            <a:ext cx="8229600" cy="756949"/>
          </a:xfrm>
        </p:spPr>
        <p:txBody>
          <a:bodyPr/>
          <a:lstStyle/>
          <a:p>
            <a:r>
              <a:rPr lang="en-US" dirty="0" smtClean="0"/>
              <a:t>Project Goals</a:t>
            </a:r>
            <a:endParaRPr lang="en-US" dirty="0"/>
          </a:p>
        </p:txBody>
      </p:sp>
    </p:spTree>
    <p:extLst>
      <p:ext uri="{BB962C8B-B14F-4D97-AF65-F5344CB8AC3E}">
        <p14:creationId xmlns:p14="http://schemas.microsoft.com/office/powerpoint/2010/main" val="1917430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85800" y="1355320"/>
            <a:ext cx="7772400" cy="4114800"/>
          </a:xfrm>
        </p:spPr>
        <p:txBody>
          <a:bodyPr/>
          <a:lstStyle/>
          <a:p>
            <a:pPr>
              <a:lnSpc>
                <a:spcPct val="110000"/>
              </a:lnSpc>
            </a:pPr>
            <a:r>
              <a:rPr lang="en-US" sz="2600" dirty="0" smtClean="0"/>
              <a:t>Current holdings </a:t>
            </a:r>
          </a:p>
          <a:p>
            <a:pPr lvl="1">
              <a:lnSpc>
                <a:spcPct val="110000"/>
              </a:lnSpc>
            </a:pPr>
            <a:r>
              <a:rPr lang="en-US" sz="2600" dirty="0" smtClean="0"/>
              <a:t>10,000+ studies, quarter million files </a:t>
            </a:r>
          </a:p>
          <a:p>
            <a:pPr lvl="1">
              <a:lnSpc>
                <a:spcPct val="110000"/>
              </a:lnSpc>
            </a:pPr>
            <a:r>
              <a:rPr lang="en-US" sz="2600" dirty="0" smtClean="0"/>
              <a:t>1,500+ are </a:t>
            </a:r>
            <a:r>
              <a:rPr lang="en-US" sz="2600" i="1" dirty="0" smtClean="0"/>
              <a:t>restricted studies</a:t>
            </a:r>
            <a:r>
              <a:rPr lang="en-US" sz="2600" dirty="0" smtClean="0"/>
              <a:t>, almost always to protect confidentiality</a:t>
            </a:r>
          </a:p>
          <a:p>
            <a:pPr>
              <a:lnSpc>
                <a:spcPct val="110000"/>
              </a:lnSpc>
            </a:pPr>
            <a:r>
              <a:rPr lang="en-US" sz="2600" dirty="0" smtClean="0"/>
              <a:t>Approximately 60,000 active </a:t>
            </a:r>
            <a:r>
              <a:rPr lang="en-US" sz="2600" dirty="0" err="1" smtClean="0"/>
              <a:t>MyData</a:t>
            </a:r>
            <a:r>
              <a:rPr lang="en-US" sz="2600" dirty="0" smtClean="0"/>
              <a:t> (“shopping cart”) accounts</a:t>
            </a:r>
          </a:p>
          <a:p>
            <a:pPr>
              <a:lnSpc>
                <a:spcPct val="110000"/>
              </a:lnSpc>
            </a:pPr>
            <a:r>
              <a:rPr lang="en-US" sz="2600" dirty="0" smtClean="0"/>
              <a:t>Thematic collections of data about addiction and HIV, aging, arts and culture, child care and early education, criminal justice, demography, health and medical care, and minorities</a:t>
            </a:r>
            <a:endParaRPr lang="en-US" sz="2600" dirty="0"/>
          </a:p>
        </p:txBody>
      </p:sp>
      <p:sp>
        <p:nvSpPr>
          <p:cNvPr id="6"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ICPSR</a:t>
            </a:r>
            <a:endParaRPr lang="en-US" dirty="0"/>
          </a:p>
        </p:txBody>
      </p:sp>
    </p:spTree>
    <p:extLst>
      <p:ext uri="{BB962C8B-B14F-4D97-AF65-F5344CB8AC3E}">
        <p14:creationId xmlns:p14="http://schemas.microsoft.com/office/powerpoint/2010/main" val="1310411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 b="15738"/>
          <a:stretch/>
        </p:blipFill>
        <p:spPr>
          <a:xfrm>
            <a:off x="2162299" y="1492239"/>
            <a:ext cx="5320146" cy="5001782"/>
          </a:xfrm>
          <a:prstGeom prst="rect">
            <a:avLst/>
          </a:prstGeom>
        </p:spPr>
      </p:pic>
      <p:sp>
        <p:nvSpPr>
          <p:cNvPr id="5" name="Title 2"/>
          <p:cNvSpPr>
            <a:spLocks noGrp="1"/>
          </p:cNvSpPr>
          <p:nvPr>
            <p:ph type="title"/>
          </p:nvPr>
        </p:nvSpPr>
        <p:spPr>
          <a:xfrm>
            <a:off x="457200" y="322731"/>
            <a:ext cx="8229600" cy="1185332"/>
          </a:xfrm>
        </p:spPr>
        <p:txBody>
          <a:bodyPr/>
          <a:lstStyle/>
          <a:p>
            <a:r>
              <a:rPr lang="en-US" dirty="0" smtClean="0"/>
              <a:t>Researcher Passport</a:t>
            </a:r>
            <a:endParaRPr lang="en-US" dirty="0"/>
          </a:p>
        </p:txBody>
      </p:sp>
    </p:spTree>
    <p:extLst>
      <p:ext uri="{BB962C8B-B14F-4D97-AF65-F5344CB8AC3E}">
        <p14:creationId xmlns:p14="http://schemas.microsoft.com/office/powerpoint/2010/main" val="274887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16529"/>
            <a:ext cx="8229600" cy="4525963"/>
          </a:xfrm>
        </p:spPr>
        <p:txBody>
          <a:bodyPr/>
          <a:lstStyle/>
          <a:p>
            <a:r>
              <a:rPr lang="en-US" dirty="0" smtClean="0"/>
              <a:t>Issued </a:t>
            </a:r>
            <a:r>
              <a:rPr lang="en-US" dirty="0"/>
              <a:t>to verified users indicating the highest data security level they have a streamlined review process for</a:t>
            </a:r>
          </a:p>
          <a:p>
            <a:r>
              <a:rPr lang="en-US" dirty="0" smtClean="0"/>
              <a:t>Requests </a:t>
            </a:r>
            <a:r>
              <a:rPr lang="en-US" dirty="0"/>
              <a:t>for higher security data require higher scrutiny </a:t>
            </a:r>
            <a:endParaRPr lang="en-US" dirty="0" smtClean="0"/>
          </a:p>
          <a:p>
            <a:r>
              <a:rPr lang="en-US" dirty="0" smtClean="0"/>
              <a:t>Issue </a:t>
            </a:r>
            <a:r>
              <a:rPr lang="en-US" dirty="0"/>
              <a:t>passports as digital identifiers associated with ICPSR </a:t>
            </a:r>
            <a:r>
              <a:rPr lang="en-US" dirty="0" err="1"/>
              <a:t>MyData</a:t>
            </a:r>
            <a:r>
              <a:rPr lang="en-US" dirty="0"/>
              <a:t> Accounts</a:t>
            </a:r>
          </a:p>
          <a:p>
            <a:pPr lvl="2"/>
            <a:r>
              <a:rPr lang="en-US" dirty="0"/>
              <a:t>Open badges</a:t>
            </a:r>
          </a:p>
          <a:p>
            <a:pPr lvl="3"/>
            <a:r>
              <a:rPr lang="en-US" dirty="0"/>
              <a:t>Portable, Verifiable, Transparent, Flexible</a:t>
            </a:r>
          </a:p>
          <a:p>
            <a:r>
              <a:rPr lang="en-US" dirty="0"/>
              <a:t>Governance system to provide due process for allegations of </a:t>
            </a:r>
            <a:r>
              <a:rPr lang="en-US" dirty="0" smtClean="0"/>
              <a:t>misconduct</a:t>
            </a:r>
            <a:endParaRPr lang="en-US" dirty="0"/>
          </a:p>
        </p:txBody>
      </p:sp>
      <p:sp>
        <p:nvSpPr>
          <p:cNvPr id="3" name="Title 2"/>
          <p:cNvSpPr>
            <a:spLocks noGrp="1"/>
          </p:cNvSpPr>
          <p:nvPr>
            <p:ph type="title"/>
          </p:nvPr>
        </p:nvSpPr>
        <p:spPr>
          <a:xfrm>
            <a:off x="457200" y="0"/>
            <a:ext cx="8229600" cy="1185332"/>
          </a:xfrm>
        </p:spPr>
        <p:txBody>
          <a:bodyPr/>
          <a:lstStyle/>
          <a:p>
            <a:r>
              <a:rPr lang="en-US" dirty="0" smtClean="0"/>
              <a:t>Researcher Passport</a:t>
            </a:r>
            <a:endParaRPr lang="en-US" dirty="0"/>
          </a:p>
        </p:txBody>
      </p:sp>
    </p:spTree>
    <p:extLst>
      <p:ext uri="{BB962C8B-B14F-4D97-AF65-F5344CB8AC3E}">
        <p14:creationId xmlns:p14="http://schemas.microsoft.com/office/powerpoint/2010/main" val="42670069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68582" y="252685"/>
            <a:ext cx="6308436" cy="6456616"/>
          </a:xfrm>
          <a:prstGeom prst="rect">
            <a:avLst/>
          </a:prstGeom>
        </p:spPr>
      </p:pic>
    </p:spTree>
    <p:extLst>
      <p:ext uri="{BB962C8B-B14F-4D97-AF65-F5344CB8AC3E}">
        <p14:creationId xmlns:p14="http://schemas.microsoft.com/office/powerpoint/2010/main" val="1709917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968" y="79392"/>
            <a:ext cx="8053997" cy="6705129"/>
          </a:xfrm>
          <a:prstGeom prst="rect">
            <a:avLst/>
          </a:prstGeom>
        </p:spPr>
      </p:pic>
    </p:spTree>
    <p:extLst>
      <p:ext uri="{BB962C8B-B14F-4D97-AF65-F5344CB8AC3E}">
        <p14:creationId xmlns:p14="http://schemas.microsoft.com/office/powerpoint/2010/main" val="124404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787978"/>
            <a:ext cx="8229600" cy="4525963"/>
          </a:xfrm>
        </p:spPr>
        <p:txBody>
          <a:bodyPr/>
          <a:lstStyle/>
          <a:p>
            <a:r>
              <a:rPr lang="en-US" sz="3200" dirty="0" smtClean="0"/>
              <a:t>Low</a:t>
            </a:r>
          </a:p>
          <a:p>
            <a:pPr lvl="1"/>
            <a:r>
              <a:rPr lang="en-US" i="1" dirty="0" smtClean="0"/>
              <a:t>No </a:t>
            </a:r>
            <a:r>
              <a:rPr lang="en-US" i="1" dirty="0"/>
              <a:t>identifiable information (generally public-access)</a:t>
            </a:r>
            <a:endParaRPr lang="en-US" dirty="0"/>
          </a:p>
          <a:p>
            <a:r>
              <a:rPr lang="en-US" sz="3200" dirty="0" smtClean="0"/>
              <a:t>Moderate</a:t>
            </a:r>
          </a:p>
          <a:p>
            <a:pPr lvl="1"/>
            <a:r>
              <a:rPr lang="en-US" i="1" dirty="0" smtClean="0"/>
              <a:t>Not </a:t>
            </a:r>
            <a:r>
              <a:rPr lang="en-US" i="1" dirty="0"/>
              <a:t>fully anonymized, non-trivial risk</a:t>
            </a:r>
            <a:endParaRPr lang="en-US" dirty="0"/>
          </a:p>
          <a:p>
            <a:r>
              <a:rPr lang="en-US" sz="3200" dirty="0" smtClean="0"/>
              <a:t>High</a:t>
            </a:r>
          </a:p>
          <a:p>
            <a:pPr lvl="1"/>
            <a:r>
              <a:rPr lang="en-US" i="1" dirty="0" smtClean="0"/>
              <a:t>Not </a:t>
            </a:r>
            <a:r>
              <a:rPr lang="en-US" i="1" dirty="0"/>
              <a:t>anonymized though without direct </a:t>
            </a:r>
            <a:r>
              <a:rPr lang="en-US" i="1" dirty="0" smtClean="0"/>
              <a:t>identifiers</a:t>
            </a:r>
          </a:p>
          <a:p>
            <a:r>
              <a:rPr lang="en-US" sz="2800" dirty="0" smtClean="0"/>
              <a:t>Highest</a:t>
            </a:r>
          </a:p>
          <a:p>
            <a:pPr lvl="1"/>
            <a:r>
              <a:rPr lang="en-US" i="1" dirty="0" smtClean="0"/>
              <a:t>Includes </a:t>
            </a:r>
            <a:r>
              <a:rPr lang="en-US" i="1" dirty="0"/>
              <a:t>direct identifiers, require special handling </a:t>
            </a:r>
            <a:endParaRPr lang="en-US" dirty="0"/>
          </a:p>
        </p:txBody>
      </p:sp>
      <p:sp>
        <p:nvSpPr>
          <p:cNvPr id="3" name="Title 2"/>
          <p:cNvSpPr>
            <a:spLocks noGrp="1"/>
          </p:cNvSpPr>
          <p:nvPr>
            <p:ph type="title"/>
          </p:nvPr>
        </p:nvSpPr>
        <p:spPr/>
        <p:txBody>
          <a:bodyPr/>
          <a:lstStyle/>
          <a:p>
            <a:r>
              <a:rPr lang="en-US" dirty="0" smtClean="0"/>
              <a:t>Data Security Levels</a:t>
            </a:r>
            <a:endParaRPr lang="en-US" dirty="0"/>
          </a:p>
        </p:txBody>
      </p:sp>
    </p:spTree>
    <p:extLst>
      <p:ext uri="{BB962C8B-B14F-4D97-AF65-F5344CB8AC3E}">
        <p14:creationId xmlns:p14="http://schemas.microsoft.com/office/powerpoint/2010/main" val="23867001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7229" y="0"/>
            <a:ext cx="8089542" cy="6858000"/>
          </a:xfrm>
          <a:prstGeom prst="rect">
            <a:avLst/>
          </a:prstGeom>
        </p:spPr>
      </p:pic>
    </p:spTree>
    <p:extLst>
      <p:ext uri="{BB962C8B-B14F-4D97-AF65-F5344CB8AC3E}">
        <p14:creationId xmlns:p14="http://schemas.microsoft.com/office/powerpoint/2010/main" val="94641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8825" y="342900"/>
            <a:ext cx="7755511" cy="6410166"/>
          </a:xfrm>
          <a:prstGeom prst="rect">
            <a:avLst/>
          </a:prstGeom>
        </p:spPr>
      </p:pic>
    </p:spTree>
    <p:extLst>
      <p:ext uri="{BB962C8B-B14F-4D97-AF65-F5344CB8AC3E}">
        <p14:creationId xmlns:p14="http://schemas.microsoft.com/office/powerpoint/2010/main" val="3235893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4350" y="1722664"/>
            <a:ext cx="8229600" cy="4525963"/>
          </a:xfrm>
        </p:spPr>
        <p:txBody>
          <a:bodyPr/>
          <a:lstStyle/>
          <a:p>
            <a:r>
              <a:rPr lang="en-US" sz="3200" dirty="0" smtClean="0"/>
              <a:t>C</a:t>
            </a:r>
            <a:r>
              <a:rPr lang="en-US" dirty="0" smtClean="0"/>
              <a:t>onnecting </a:t>
            </a:r>
            <a:r>
              <a:rPr lang="en-US" dirty="0"/>
              <a:t>credential holders to the data sets and access methods they are authorized </a:t>
            </a:r>
            <a:r>
              <a:rPr lang="en-US" dirty="0" smtClean="0"/>
              <a:t>for</a:t>
            </a:r>
          </a:p>
          <a:p>
            <a:pPr marL="177800" indent="0">
              <a:buNone/>
            </a:pPr>
            <a:endParaRPr lang="en-US" dirty="0" smtClean="0"/>
          </a:p>
          <a:p>
            <a:r>
              <a:rPr lang="en-US" dirty="0" smtClean="0"/>
              <a:t>Record </a:t>
            </a:r>
            <a:r>
              <a:rPr lang="en-US" dirty="0"/>
              <a:t>of prior use </a:t>
            </a:r>
          </a:p>
          <a:p>
            <a:endParaRPr lang="en-US" dirty="0" smtClean="0"/>
          </a:p>
          <a:p>
            <a:r>
              <a:rPr lang="en-US" dirty="0" smtClean="0"/>
              <a:t>Visa </a:t>
            </a:r>
            <a:r>
              <a:rPr lang="en-US" dirty="0"/>
              <a:t>controls access to secure download or VDE</a:t>
            </a:r>
          </a:p>
          <a:p>
            <a:pPr lvl="3"/>
            <a:r>
              <a:rPr lang="en-US" dirty="0"/>
              <a:t>Visa issued after signed DUA</a:t>
            </a:r>
          </a:p>
          <a:p>
            <a:endParaRPr lang="en-US" dirty="0"/>
          </a:p>
          <a:p>
            <a:pPr lvl="1"/>
            <a:endParaRPr lang="en-US" dirty="0"/>
          </a:p>
          <a:p>
            <a:endParaRPr lang="en-US" dirty="0"/>
          </a:p>
        </p:txBody>
      </p:sp>
      <p:sp>
        <p:nvSpPr>
          <p:cNvPr id="3" name="Title 2"/>
          <p:cNvSpPr>
            <a:spLocks noGrp="1"/>
          </p:cNvSpPr>
          <p:nvPr>
            <p:ph type="title"/>
          </p:nvPr>
        </p:nvSpPr>
        <p:spPr/>
        <p:txBody>
          <a:bodyPr/>
          <a:lstStyle/>
          <a:p>
            <a:r>
              <a:rPr lang="en-US" dirty="0" smtClean="0"/>
              <a:t>Visas</a:t>
            </a:r>
            <a:endParaRPr lang="en-US" dirty="0"/>
          </a:p>
        </p:txBody>
      </p:sp>
    </p:spTree>
    <p:extLst>
      <p:ext uri="{BB962C8B-B14F-4D97-AF65-F5344CB8AC3E}">
        <p14:creationId xmlns:p14="http://schemas.microsoft.com/office/powerpoint/2010/main" val="13410475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0515" y="417270"/>
            <a:ext cx="8163434" cy="6269280"/>
          </a:xfrm>
          <a:prstGeom prst="rect">
            <a:avLst/>
          </a:prstGeom>
        </p:spPr>
      </p:pic>
    </p:spTree>
    <p:extLst>
      <p:ext uri="{BB962C8B-B14F-4D97-AF65-F5344CB8AC3E}">
        <p14:creationId xmlns:p14="http://schemas.microsoft.com/office/powerpoint/2010/main" val="6777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336" y="515167"/>
            <a:ext cx="8392886" cy="5665198"/>
          </a:xfrm>
          <a:prstGeom prst="rect">
            <a:avLst/>
          </a:prstGeom>
        </p:spPr>
      </p:pic>
    </p:spTree>
    <p:extLst>
      <p:ext uri="{BB962C8B-B14F-4D97-AF65-F5344CB8AC3E}">
        <p14:creationId xmlns:p14="http://schemas.microsoft.com/office/powerpoint/2010/main" val="20841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3100" y="1320800"/>
            <a:ext cx="8229600" cy="4525963"/>
          </a:xfrm>
        </p:spPr>
        <p:txBody>
          <a:bodyPr>
            <a:normAutofit/>
          </a:bodyPr>
          <a:lstStyle/>
          <a:p>
            <a:r>
              <a:rPr lang="en-US" dirty="0" smtClean="0"/>
              <a:t>Make data sharing feasible</a:t>
            </a:r>
          </a:p>
          <a:p>
            <a:pPr lvl="1"/>
            <a:r>
              <a:rPr lang="en-US" dirty="0" smtClean="0"/>
              <a:t>ICPSR’s General Archive</a:t>
            </a:r>
          </a:p>
          <a:p>
            <a:pPr lvl="2"/>
            <a:r>
              <a:rPr lang="en-US" dirty="0" smtClean="0"/>
              <a:t>Anyone can deposit</a:t>
            </a:r>
          </a:p>
          <a:p>
            <a:pPr lvl="2"/>
            <a:r>
              <a:rPr lang="en-US" dirty="0" smtClean="0"/>
              <a:t>Curated and preserved</a:t>
            </a:r>
          </a:p>
          <a:p>
            <a:pPr lvl="1"/>
            <a:r>
              <a:rPr lang="en-US" dirty="0" smtClean="0"/>
              <a:t>Guidance over data life cycle</a:t>
            </a:r>
          </a:p>
          <a:p>
            <a:pPr lvl="2"/>
            <a:r>
              <a:rPr lang="en-US" dirty="0" smtClean="0"/>
              <a:t>Templates for consent, IRB, DMP consistent with transparent and reproducible access</a:t>
            </a:r>
          </a:p>
          <a:p>
            <a:r>
              <a:rPr lang="en-US" dirty="0" smtClean="0"/>
              <a:t>Incentivize data sharing</a:t>
            </a:r>
          </a:p>
          <a:p>
            <a:pPr lvl="2"/>
            <a:r>
              <a:rPr lang="en-US" dirty="0" smtClean="0"/>
              <a:t>Standard citation</a:t>
            </a:r>
          </a:p>
          <a:p>
            <a:pPr lvl="2"/>
            <a:r>
              <a:rPr lang="en-US" dirty="0" smtClean="0"/>
              <a:t>Bibliography</a:t>
            </a:r>
          </a:p>
          <a:p>
            <a:pPr lvl="2"/>
            <a:r>
              <a:rPr lang="en-US" dirty="0" smtClean="0"/>
              <a:t>Usage statistics</a:t>
            </a:r>
          </a:p>
          <a:p>
            <a:pPr lvl="2"/>
            <a:endParaRPr lang="en-US" dirty="0" smtClean="0"/>
          </a:p>
          <a:p>
            <a:endParaRPr lang="en-US" dirty="0"/>
          </a:p>
        </p:txBody>
      </p:sp>
      <p:sp>
        <p:nvSpPr>
          <p:cNvPr id="5"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ICPSR</a:t>
            </a:r>
            <a:endParaRPr lang="en-US" dirty="0"/>
          </a:p>
        </p:txBody>
      </p:sp>
    </p:spTree>
    <p:extLst>
      <p:ext uri="{BB962C8B-B14F-4D97-AF65-F5344CB8AC3E}">
        <p14:creationId xmlns:p14="http://schemas.microsoft.com/office/powerpoint/2010/main" val="268929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993" y="558848"/>
            <a:ext cx="8147957" cy="5851456"/>
          </a:xfrm>
          <a:prstGeom prst="rect">
            <a:avLst/>
          </a:prstGeom>
        </p:spPr>
      </p:pic>
    </p:spTree>
    <p:extLst>
      <p:ext uri="{BB962C8B-B14F-4D97-AF65-F5344CB8AC3E}">
        <p14:creationId xmlns:p14="http://schemas.microsoft.com/office/powerpoint/2010/main" val="37874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a:p>
            <a:r>
              <a:rPr lang="en-US" dirty="0" smtClean="0"/>
              <a:t>Build </a:t>
            </a:r>
            <a:r>
              <a:rPr lang="en-US" dirty="0"/>
              <a:t>and test credentialing system and interface</a:t>
            </a:r>
          </a:p>
          <a:p>
            <a:endParaRPr lang="en-US" dirty="0"/>
          </a:p>
          <a:p>
            <a:r>
              <a:rPr lang="en-US" dirty="0"/>
              <a:t>Evaluate restricted data management training </a:t>
            </a:r>
            <a:r>
              <a:rPr lang="en-US" dirty="0" smtClean="0"/>
              <a:t>programs</a:t>
            </a:r>
          </a:p>
          <a:p>
            <a:pPr marL="177800" indent="0">
              <a:buNone/>
            </a:pPr>
            <a:endParaRPr lang="en-US" dirty="0"/>
          </a:p>
          <a:p>
            <a:r>
              <a:rPr lang="en-US" dirty="0"/>
              <a:t>Collaborate with restricted data community partners </a:t>
            </a:r>
          </a:p>
          <a:p>
            <a:pPr marL="177800" indent="0">
              <a:buNone/>
            </a:pPr>
            <a:endParaRPr lang="en-US" dirty="0"/>
          </a:p>
        </p:txBody>
      </p:sp>
      <p:sp>
        <p:nvSpPr>
          <p:cNvPr id="3" name="Title 2"/>
          <p:cNvSpPr>
            <a:spLocks noGrp="1"/>
          </p:cNvSpPr>
          <p:nvPr>
            <p:ph type="title"/>
          </p:nvPr>
        </p:nvSpPr>
        <p:spPr/>
        <p:txBody>
          <a:bodyPr/>
          <a:lstStyle/>
          <a:p>
            <a:r>
              <a:rPr lang="en-US" dirty="0" smtClean="0"/>
              <a:t>Next Steps</a:t>
            </a:r>
            <a:endParaRPr lang="en-US" dirty="0"/>
          </a:p>
        </p:txBody>
      </p:sp>
    </p:spTree>
    <p:extLst>
      <p:ext uri="{BB962C8B-B14F-4D97-AF65-F5344CB8AC3E}">
        <p14:creationId xmlns:p14="http://schemas.microsoft.com/office/powerpoint/2010/main" val="39380959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Building Communities through Commenting and Contributing</a:t>
            </a:r>
            <a:endParaRPr lang="en-US" dirty="0"/>
          </a:p>
        </p:txBody>
      </p:sp>
    </p:spTree>
    <p:extLst>
      <p:ext uri="{BB962C8B-B14F-4D97-AF65-F5344CB8AC3E}">
        <p14:creationId xmlns:p14="http://schemas.microsoft.com/office/powerpoint/2010/main" val="293636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0679" y="628649"/>
            <a:ext cx="8445651" cy="5571538"/>
          </a:xfrm>
          <a:prstGeom prst="rect">
            <a:avLst/>
          </a:prstGeom>
          <a:ln>
            <a:solidFill>
              <a:schemeClr val="accent1"/>
            </a:solidFill>
          </a:ln>
        </p:spPr>
      </p:pic>
    </p:spTree>
    <p:extLst>
      <p:ext uri="{BB962C8B-B14F-4D97-AF65-F5344CB8AC3E}">
        <p14:creationId xmlns:p14="http://schemas.microsoft.com/office/powerpoint/2010/main" val="19927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8"/>
          <p:cNvSpPr txBox="1"/>
          <p:nvPr/>
        </p:nvSpPr>
        <p:spPr>
          <a:xfrm>
            <a:off x="2991018" y="5615583"/>
            <a:ext cx="5568043" cy="923329"/>
          </a:xfrm>
          <a:prstGeom prst="rect">
            <a:avLst/>
          </a:prstGeom>
          <a:noFill/>
          <a:ln>
            <a:noFill/>
          </a:ln>
        </p:spPr>
        <p:txBody>
          <a:bodyPr lIns="91425" tIns="45700" rIns="91425" bIns="45700" anchor="t" anchorCtr="0">
            <a:noAutofit/>
          </a:bodyPr>
          <a:lstStyle/>
          <a:p>
            <a:pPr lvl="0" algn="ctr">
              <a:buSzPct val="25000"/>
            </a:pPr>
            <a:r>
              <a:rPr lang="en-US" sz="1800" b="0" i="0" u="none" strike="noStrike" cap="none" dirty="0" smtClean="0">
                <a:solidFill>
                  <a:schemeClr val="dk1"/>
                </a:solidFill>
                <a:latin typeface="Calibri"/>
                <a:ea typeface="Calibri"/>
                <a:cs typeface="Calibri"/>
                <a:sym typeface="Calibri"/>
              </a:rPr>
              <a:t>In </a:t>
            </a:r>
            <a:r>
              <a:rPr lang="en-US" sz="1800" dirty="0">
                <a:solidFill>
                  <a:schemeClr val="dk1"/>
                </a:solidFill>
                <a:latin typeface="Calibri"/>
                <a:ea typeface="Calibri"/>
                <a:cs typeface="Calibri"/>
                <a:sym typeface="Calibri"/>
              </a:rPr>
              <a:t>collaboration with </a:t>
            </a:r>
            <a:r>
              <a:rPr lang="en-US" sz="1800" dirty="0" smtClean="0">
                <a:solidFill>
                  <a:schemeClr val="dk1"/>
                </a:solidFill>
                <a:latin typeface="Calibri"/>
                <a:ea typeface="Calibri"/>
                <a:cs typeface="Calibri"/>
                <a:sym typeface="Calibri"/>
              </a:rPr>
              <a:t>Texas A&amp;M University</a:t>
            </a:r>
          </a:p>
          <a:p>
            <a:pPr lvl="0" algn="ctr">
              <a:buSzPct val="25000"/>
            </a:pPr>
            <a:r>
              <a:rPr lang="en-US" sz="1800" b="0" i="0" u="none" strike="noStrike" cap="none" dirty="0" smtClean="0">
                <a:solidFill>
                  <a:schemeClr val="dk1"/>
                </a:solidFill>
                <a:latin typeface="Calibri"/>
                <a:ea typeface="Calibri"/>
                <a:cs typeface="Calibri"/>
                <a:sym typeface="Calibri"/>
              </a:rPr>
              <a:t>Funded by the National Science Foundation</a:t>
            </a:r>
            <a:endParaRPr lang="en-US" sz="1800" b="0" i="0" u="none" strike="noStrike" cap="none" dirty="0">
              <a:solidFill>
                <a:schemeClr val="dk1"/>
              </a:solidFill>
              <a:latin typeface="Calibri"/>
              <a:ea typeface="Calibri"/>
              <a:cs typeface="Calibri"/>
              <a:sym typeface="Calibri"/>
            </a:endParaRPr>
          </a:p>
        </p:txBody>
      </p:sp>
      <p:sp>
        <p:nvSpPr>
          <p:cNvPr id="8" name="Rectangle 7"/>
          <p:cNvSpPr/>
          <p:nvPr/>
        </p:nvSpPr>
        <p:spPr>
          <a:xfrm>
            <a:off x="3197135" y="3946617"/>
            <a:ext cx="4872070" cy="1323439"/>
          </a:xfrm>
          <a:prstGeom prst="rect">
            <a:avLst/>
          </a:prstGeom>
        </p:spPr>
        <p:txBody>
          <a:bodyPr wrap="square">
            <a:spAutoFit/>
          </a:bodyPr>
          <a:lstStyle/>
          <a:p>
            <a:pPr algn="ctr"/>
            <a:r>
              <a:rPr lang="en-US" sz="2400" dirty="0"/>
              <a:t>ICPSR Project Team</a:t>
            </a:r>
          </a:p>
          <a:p>
            <a:pPr algn="ctr"/>
            <a:r>
              <a:rPr lang="en-US" dirty="0" smtClean="0"/>
              <a:t>Susan </a:t>
            </a:r>
            <a:r>
              <a:rPr lang="en-US" dirty="0" err="1"/>
              <a:t>Hautaniemi</a:t>
            </a:r>
            <a:r>
              <a:rPr lang="en-US" dirty="0"/>
              <a:t> Leonard</a:t>
            </a:r>
          </a:p>
          <a:p>
            <a:pPr algn="ctr"/>
            <a:r>
              <a:rPr lang="en-US" dirty="0" err="1"/>
              <a:t>Abay</a:t>
            </a:r>
            <a:r>
              <a:rPr lang="en-US" dirty="0"/>
              <a:t> Israel</a:t>
            </a:r>
          </a:p>
          <a:p>
            <a:pPr algn="ctr"/>
            <a:r>
              <a:rPr lang="en-US" dirty="0" smtClean="0"/>
              <a:t>Maggie </a:t>
            </a:r>
            <a:r>
              <a:rPr lang="en-US" dirty="0" err="1" smtClean="0"/>
              <a:t>Levenstein</a:t>
            </a:r>
            <a:endParaRPr lang="en-US" dirty="0"/>
          </a:p>
          <a:p>
            <a:pPr algn="ctr"/>
            <a:r>
              <a:rPr lang="en-US" dirty="0"/>
              <a:t>Trent Alexander</a:t>
            </a:r>
          </a:p>
        </p:txBody>
      </p:sp>
      <p:pic>
        <p:nvPicPr>
          <p:cNvPr id="7" name="Picture 6"/>
          <p:cNvPicPr>
            <a:picLocks noChangeAspect="1"/>
          </p:cNvPicPr>
          <p:nvPr/>
        </p:nvPicPr>
        <p:blipFill>
          <a:blip r:embed="rId3"/>
          <a:stretch>
            <a:fillRect/>
          </a:stretch>
        </p:blipFill>
        <p:spPr>
          <a:xfrm>
            <a:off x="577024" y="841214"/>
            <a:ext cx="7919614" cy="2368953"/>
          </a:xfrm>
          <a:prstGeom prst="rect">
            <a:avLst/>
          </a:prstGeom>
        </p:spPr>
      </p:pic>
    </p:spTree>
    <p:extLst>
      <p:ext uri="{BB962C8B-B14F-4D97-AF65-F5344CB8AC3E}">
        <p14:creationId xmlns:p14="http://schemas.microsoft.com/office/powerpoint/2010/main" val="113408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Linked data present challenges for both confidentiality and reproducibility</a:t>
            </a:r>
          </a:p>
          <a:p>
            <a:pPr lvl="1"/>
            <a:r>
              <a:rPr lang="en-US" dirty="0" smtClean="0"/>
              <a:t>Linkage more accurate with more detailed information</a:t>
            </a:r>
          </a:p>
          <a:p>
            <a:pPr lvl="2"/>
            <a:r>
              <a:rPr lang="en-US" dirty="0" smtClean="0"/>
              <a:t>Need standards for safe, ethical ways to enhance data with new linkages</a:t>
            </a:r>
          </a:p>
          <a:p>
            <a:pPr lvl="1"/>
            <a:r>
              <a:rPr lang="en-US" dirty="0" smtClean="0"/>
              <a:t>Linked data easier to re-identify, even after removing unique identifiers</a:t>
            </a:r>
          </a:p>
          <a:p>
            <a:pPr lvl="2"/>
            <a:r>
              <a:rPr lang="en-US" dirty="0" smtClean="0"/>
              <a:t>Need safe places to analyze linked data</a:t>
            </a:r>
          </a:p>
          <a:p>
            <a:pPr lvl="1"/>
            <a:r>
              <a:rPr lang="en-US" dirty="0" smtClean="0"/>
              <a:t>Linkage strategies introduce differences in datasets that are often not well documented</a:t>
            </a:r>
          </a:p>
        </p:txBody>
      </p:sp>
      <p:sp>
        <p:nvSpPr>
          <p:cNvPr id="8" name="Title 7"/>
          <p:cNvSpPr>
            <a:spLocks noGrp="1"/>
          </p:cNvSpPr>
          <p:nvPr>
            <p:ph type="title"/>
          </p:nvPr>
        </p:nvSpPr>
        <p:spPr/>
        <p:txBody>
          <a:bodyPr>
            <a:normAutofit/>
          </a:bodyPr>
          <a:lstStyle/>
          <a:p>
            <a:r>
              <a:rPr lang="en-US" sz="5400" dirty="0" smtClean="0"/>
              <a:t>Data linkage challenges</a:t>
            </a:r>
            <a:endParaRPr lang="en-US" sz="5400" dirty="0"/>
          </a:p>
        </p:txBody>
      </p:sp>
    </p:spTree>
    <p:extLst>
      <p:ext uri="{BB962C8B-B14F-4D97-AF65-F5344CB8AC3E}">
        <p14:creationId xmlns:p14="http://schemas.microsoft.com/office/powerpoint/2010/main" val="238787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Encourage researchers to share linked (or linkable) data, and linkage strategies</a:t>
            </a:r>
          </a:p>
          <a:p>
            <a:pPr lvl="1"/>
            <a:r>
              <a:rPr lang="en-US" dirty="0" smtClean="0"/>
              <a:t>Algorithms, code</a:t>
            </a:r>
          </a:p>
          <a:p>
            <a:r>
              <a:rPr lang="en-US" dirty="0" smtClean="0"/>
              <a:t>Compare approaches across projects, datasets, disciplines</a:t>
            </a:r>
          </a:p>
          <a:p>
            <a:pPr lvl="1"/>
            <a:r>
              <a:rPr lang="en-US" dirty="0" smtClean="0"/>
              <a:t>Improve linkage practices</a:t>
            </a:r>
          </a:p>
          <a:p>
            <a:pPr lvl="1"/>
            <a:r>
              <a:rPr lang="en-US" dirty="0" smtClean="0"/>
              <a:t>Improve transparency</a:t>
            </a:r>
          </a:p>
          <a:p>
            <a:r>
              <a:rPr lang="en-US" dirty="0" smtClean="0"/>
              <a:t>Coming this fall</a:t>
            </a:r>
          </a:p>
          <a:p>
            <a:pPr lvl="1"/>
            <a:r>
              <a:rPr lang="en-US" dirty="0" smtClean="0"/>
              <a:t>Looking for beta testers now!</a:t>
            </a:r>
          </a:p>
        </p:txBody>
      </p:sp>
      <p:pic>
        <p:nvPicPr>
          <p:cNvPr id="7" name="Picture 6"/>
          <p:cNvPicPr>
            <a:picLocks noChangeAspect="1"/>
          </p:cNvPicPr>
          <p:nvPr/>
        </p:nvPicPr>
        <p:blipFill rotWithShape="1">
          <a:blip r:embed="rId2"/>
          <a:srcRect b="28074"/>
          <a:stretch/>
        </p:blipFill>
        <p:spPr>
          <a:xfrm>
            <a:off x="589449" y="67842"/>
            <a:ext cx="6596441" cy="1419213"/>
          </a:xfrm>
          <a:prstGeom prst="rect">
            <a:avLst/>
          </a:prstGeom>
        </p:spPr>
      </p:pic>
    </p:spTree>
    <p:extLst>
      <p:ext uri="{BB962C8B-B14F-4D97-AF65-F5344CB8AC3E}">
        <p14:creationId xmlns:p14="http://schemas.microsoft.com/office/powerpoint/2010/main" val="254360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fontAlgn="base"/>
            <a:r>
              <a:rPr lang="en-US" sz="2400" dirty="0"/>
              <a:t>Accelerate </a:t>
            </a:r>
            <a:r>
              <a:rPr lang="en-US" sz="2400" dirty="0" smtClean="0"/>
              <a:t>development </a:t>
            </a:r>
            <a:r>
              <a:rPr lang="en-US" sz="2400" dirty="0"/>
              <a:t>of new record </a:t>
            </a:r>
            <a:r>
              <a:rPr lang="en-US" sz="2400" dirty="0" smtClean="0"/>
              <a:t>linkage and evaluation </a:t>
            </a:r>
            <a:r>
              <a:rPr lang="en-US" sz="2400" dirty="0"/>
              <a:t>methods, </a:t>
            </a:r>
            <a:r>
              <a:rPr lang="en-US" sz="2400" dirty="0" smtClean="0"/>
              <a:t>and </a:t>
            </a:r>
            <a:r>
              <a:rPr lang="en-US" sz="2400" dirty="0"/>
              <a:t>use on real </a:t>
            </a:r>
            <a:r>
              <a:rPr lang="en-US" sz="2400" dirty="0" smtClean="0"/>
              <a:t>data </a:t>
            </a:r>
            <a:r>
              <a:rPr lang="en-US" sz="2400" dirty="0"/>
              <a:t> </a:t>
            </a:r>
          </a:p>
          <a:p>
            <a:pPr fontAlgn="base"/>
            <a:r>
              <a:rPr lang="en-US" sz="2400" dirty="0"/>
              <a:t>Improve reproducibility of </a:t>
            </a:r>
            <a:r>
              <a:rPr lang="en-US" sz="2400" dirty="0" smtClean="0"/>
              <a:t>analyses</a:t>
            </a:r>
            <a:endParaRPr lang="en-US" sz="2400" dirty="0"/>
          </a:p>
          <a:p>
            <a:pPr fontAlgn="base"/>
            <a:r>
              <a:rPr lang="en-US" sz="2400" dirty="0"/>
              <a:t>Develop critical collaborations </a:t>
            </a:r>
            <a:r>
              <a:rPr lang="en-US" sz="2400" dirty="0" smtClean="0"/>
              <a:t>between researchers, users, </a:t>
            </a:r>
            <a:r>
              <a:rPr lang="en-US" sz="2400" dirty="0"/>
              <a:t>and data </a:t>
            </a:r>
            <a:r>
              <a:rPr lang="en-US" sz="2400" dirty="0" smtClean="0"/>
              <a:t>custodians</a:t>
            </a:r>
            <a:endParaRPr lang="en-US" sz="2400" dirty="0"/>
          </a:p>
          <a:p>
            <a:pPr fontAlgn="base"/>
            <a:r>
              <a:rPr lang="en-US" sz="2400" dirty="0"/>
              <a:t>Help close the gap between research and practice</a:t>
            </a:r>
          </a:p>
          <a:p>
            <a:pPr fontAlgn="base"/>
            <a:r>
              <a:rPr lang="en-US" sz="2400" dirty="0" smtClean="0"/>
              <a:t>Train </a:t>
            </a:r>
            <a:r>
              <a:rPr lang="en-US" sz="2400" dirty="0"/>
              <a:t>the next generation of multi-disciplinary data scientists who can lead the field</a:t>
            </a:r>
            <a:r>
              <a:rPr lang="en-US" sz="2400" dirty="0" smtClean="0"/>
              <a:t>.</a:t>
            </a:r>
          </a:p>
          <a:p>
            <a:pPr fontAlgn="base"/>
            <a:r>
              <a:rPr lang="en-US" sz="2400" dirty="0" smtClean="0"/>
              <a:t>Build cross-disciplinary community around data linkage</a:t>
            </a:r>
          </a:p>
          <a:p>
            <a:pPr marL="177800" indent="0" fontAlgn="base">
              <a:buNone/>
            </a:pPr>
            <a:endParaRPr lang="en-US" dirty="0"/>
          </a:p>
          <a:p>
            <a:endParaRPr lang="en-US" dirty="0"/>
          </a:p>
        </p:txBody>
      </p:sp>
      <p:sp>
        <p:nvSpPr>
          <p:cNvPr id="4" name="Title 3"/>
          <p:cNvSpPr>
            <a:spLocks noGrp="1"/>
          </p:cNvSpPr>
          <p:nvPr>
            <p:ph type="title"/>
          </p:nvPr>
        </p:nvSpPr>
        <p:spPr/>
        <p:txBody>
          <a:bodyPr/>
          <a:lstStyle/>
          <a:p>
            <a:r>
              <a:rPr lang="en-US" dirty="0" smtClean="0"/>
              <a:t>Our goals:</a:t>
            </a:r>
            <a:endParaRPr lang="en-US" dirty="0"/>
          </a:p>
        </p:txBody>
      </p:sp>
    </p:spTree>
    <p:extLst>
      <p:ext uri="{BB962C8B-B14F-4D97-AF65-F5344CB8AC3E}">
        <p14:creationId xmlns:p14="http://schemas.microsoft.com/office/powerpoint/2010/main" val="3264084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6899" y="379062"/>
            <a:ext cx="8166100" cy="6129688"/>
          </a:xfrm>
          <a:prstGeom prst="rect">
            <a:avLst/>
          </a:prstGeom>
        </p:spPr>
      </p:pic>
    </p:spTree>
    <p:extLst>
      <p:ext uri="{BB962C8B-B14F-4D97-AF65-F5344CB8AC3E}">
        <p14:creationId xmlns:p14="http://schemas.microsoft.com/office/powerpoint/2010/main" val="41753692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fontAlgn="base"/>
            <a:r>
              <a:rPr lang="en-US" dirty="0" smtClean="0"/>
              <a:t>Build a repository that is based on </a:t>
            </a:r>
            <a:r>
              <a:rPr lang="en-US" dirty="0" err="1" smtClean="0"/>
              <a:t>openICPSR</a:t>
            </a:r>
            <a:endParaRPr lang="en-US" dirty="0" smtClean="0"/>
          </a:p>
          <a:p>
            <a:pPr fontAlgn="base"/>
            <a:r>
              <a:rPr lang="en-US" dirty="0" smtClean="0"/>
              <a:t>Seed it with a variety of exciting projects</a:t>
            </a:r>
          </a:p>
          <a:p>
            <a:pPr fontAlgn="base"/>
            <a:r>
              <a:rPr lang="en-US" dirty="0" smtClean="0"/>
              <a:t>Invite the research community to:</a:t>
            </a:r>
          </a:p>
          <a:p>
            <a:pPr lvl="1" fontAlgn="base">
              <a:buFont typeface="Wingdings" panose="05000000000000000000" pitchFamily="2" charset="2"/>
              <a:buChar char="v"/>
            </a:pPr>
            <a:r>
              <a:rPr lang="en-US" dirty="0" smtClean="0"/>
              <a:t>Visit the site</a:t>
            </a:r>
          </a:p>
          <a:p>
            <a:pPr lvl="1" fontAlgn="base">
              <a:buFont typeface="Wingdings" panose="05000000000000000000" pitchFamily="2" charset="2"/>
              <a:buChar char="v"/>
            </a:pPr>
            <a:r>
              <a:rPr lang="en-US" dirty="0" smtClean="0"/>
              <a:t>Download and use code and data</a:t>
            </a:r>
          </a:p>
          <a:p>
            <a:pPr lvl="1" fontAlgn="base">
              <a:buFont typeface="Wingdings" panose="05000000000000000000" pitchFamily="2" charset="2"/>
              <a:buChar char="v"/>
            </a:pPr>
            <a:r>
              <a:rPr lang="en-US" dirty="0" smtClean="0"/>
              <a:t>Create projects</a:t>
            </a:r>
          </a:p>
          <a:p>
            <a:pPr lvl="1" fontAlgn="base">
              <a:buFont typeface="Wingdings" panose="05000000000000000000" pitchFamily="2" charset="2"/>
              <a:buChar char="v"/>
            </a:pPr>
            <a:r>
              <a:rPr lang="en-US" dirty="0" smtClean="0"/>
              <a:t>Comment on existing projects</a:t>
            </a:r>
          </a:p>
          <a:p>
            <a:pPr lvl="1" fontAlgn="base">
              <a:buFont typeface="Wingdings" panose="05000000000000000000" pitchFamily="2" charset="2"/>
              <a:buChar char="v"/>
            </a:pPr>
            <a:r>
              <a:rPr lang="en-US" dirty="0" smtClean="0"/>
              <a:t>Contribute to existing projects</a:t>
            </a:r>
            <a:endParaRPr lang="en-US" dirty="0"/>
          </a:p>
          <a:p>
            <a:endParaRPr lang="en-US" dirty="0"/>
          </a:p>
        </p:txBody>
      </p:sp>
      <p:sp>
        <p:nvSpPr>
          <p:cNvPr id="4" name="Title 3"/>
          <p:cNvSpPr>
            <a:spLocks noGrp="1"/>
          </p:cNvSpPr>
          <p:nvPr>
            <p:ph type="title"/>
          </p:nvPr>
        </p:nvSpPr>
        <p:spPr/>
        <p:txBody>
          <a:bodyPr/>
          <a:lstStyle/>
          <a:p>
            <a:r>
              <a:rPr lang="en-US" dirty="0" smtClean="0"/>
              <a:t>Our approach:</a:t>
            </a:r>
            <a:endParaRPr lang="en-US" dirty="0"/>
          </a:p>
        </p:txBody>
      </p:sp>
    </p:spTree>
    <p:extLst>
      <p:ext uri="{BB962C8B-B14F-4D97-AF65-F5344CB8AC3E}">
        <p14:creationId xmlns:p14="http://schemas.microsoft.com/office/powerpoint/2010/main" val="399659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412" y="0"/>
            <a:ext cx="4631176" cy="6858000"/>
          </a:xfrm>
          <a:prstGeom prst="rect">
            <a:avLst/>
          </a:prstGeom>
        </p:spPr>
      </p:pic>
    </p:spTree>
    <p:extLst>
      <p:ext uri="{BB962C8B-B14F-4D97-AF65-F5344CB8AC3E}">
        <p14:creationId xmlns:p14="http://schemas.microsoft.com/office/powerpoint/2010/main" val="128614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57" y="493613"/>
            <a:ext cx="7981765" cy="5992975"/>
          </a:xfrm>
          <a:prstGeom prst="rect">
            <a:avLst/>
          </a:prstGeom>
        </p:spPr>
      </p:pic>
    </p:spTree>
    <p:extLst>
      <p:ext uri="{BB962C8B-B14F-4D97-AF65-F5344CB8AC3E}">
        <p14:creationId xmlns:p14="http://schemas.microsoft.com/office/powerpoint/2010/main" val="71790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23" y="738370"/>
            <a:ext cx="8686799" cy="5387793"/>
          </a:xfrm>
          <a:prstGeom prst="rect">
            <a:avLst/>
          </a:prstGeom>
        </p:spPr>
      </p:pic>
    </p:spTree>
    <p:extLst>
      <p:ext uri="{BB962C8B-B14F-4D97-AF65-F5344CB8AC3E}">
        <p14:creationId xmlns:p14="http://schemas.microsoft.com/office/powerpoint/2010/main" val="286015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68557"/>
            <a:ext cx="8686799" cy="5387793"/>
          </a:xfrm>
          <a:prstGeom prst="rect">
            <a:avLst/>
          </a:prstGeom>
        </p:spPr>
      </p:pic>
    </p:spTree>
    <p:extLst>
      <p:ext uri="{BB962C8B-B14F-4D97-AF65-F5344CB8AC3E}">
        <p14:creationId xmlns:p14="http://schemas.microsoft.com/office/powerpoint/2010/main" val="417635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04888"/>
            <a:ext cx="8686799" cy="5387793"/>
          </a:xfrm>
          <a:prstGeom prst="rect">
            <a:avLst/>
          </a:prstGeom>
        </p:spPr>
      </p:pic>
    </p:spTree>
    <p:extLst>
      <p:ext uri="{BB962C8B-B14F-4D97-AF65-F5344CB8AC3E}">
        <p14:creationId xmlns:p14="http://schemas.microsoft.com/office/powerpoint/2010/main" val="22366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9" y="853463"/>
            <a:ext cx="8686799" cy="5387793"/>
          </a:xfrm>
          <a:prstGeom prst="rect">
            <a:avLst/>
          </a:prstGeom>
        </p:spPr>
      </p:pic>
    </p:spTree>
    <p:extLst>
      <p:ext uri="{BB962C8B-B14F-4D97-AF65-F5344CB8AC3E}">
        <p14:creationId xmlns:p14="http://schemas.microsoft.com/office/powerpoint/2010/main" val="165508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57" y="1004888"/>
            <a:ext cx="8806543" cy="5387793"/>
          </a:xfrm>
          <a:prstGeom prst="rect">
            <a:avLst/>
          </a:prstGeom>
        </p:spPr>
      </p:pic>
    </p:spTree>
    <p:extLst>
      <p:ext uri="{BB962C8B-B14F-4D97-AF65-F5344CB8AC3E}">
        <p14:creationId xmlns:p14="http://schemas.microsoft.com/office/powerpoint/2010/main" val="156295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Can reach ICPSR at </a:t>
            </a:r>
            <a:r>
              <a:rPr lang="en-US" dirty="0" smtClean="0">
                <a:hlinkClick r:id="rId2"/>
              </a:rPr>
              <a:t>help@icpsr.umich.edu</a:t>
            </a:r>
            <a:endParaRPr lang="en-US" dirty="0" smtClean="0"/>
          </a:p>
          <a:p>
            <a:r>
              <a:rPr lang="en-US" dirty="0" smtClean="0"/>
              <a:t>Bibliography</a:t>
            </a:r>
          </a:p>
          <a:p>
            <a:pPr lvl="1"/>
            <a:r>
              <a:rPr lang="en-US" dirty="0" smtClean="0"/>
              <a:t>Elizabeth Moss </a:t>
            </a:r>
            <a:r>
              <a:rPr lang="en-US" dirty="0"/>
              <a:t>at </a:t>
            </a:r>
            <a:r>
              <a:rPr lang="en-US" dirty="0" smtClean="0">
                <a:hlinkClick r:id="rId3"/>
              </a:rPr>
              <a:t>eammoss@umich.edu</a:t>
            </a:r>
            <a:r>
              <a:rPr lang="en-US" dirty="0" smtClean="0"/>
              <a:t>  </a:t>
            </a:r>
          </a:p>
          <a:p>
            <a:r>
              <a:rPr lang="en-US" dirty="0" smtClean="0"/>
              <a:t>Researcher Credentialing</a:t>
            </a:r>
          </a:p>
          <a:p>
            <a:pPr lvl="1"/>
            <a:r>
              <a:rPr lang="en-US" dirty="0" smtClean="0"/>
              <a:t>Johanna </a:t>
            </a:r>
            <a:r>
              <a:rPr lang="en-US" dirty="0" err="1" smtClean="0"/>
              <a:t>Bleckman</a:t>
            </a:r>
            <a:r>
              <a:rPr lang="en-US" dirty="0" smtClean="0"/>
              <a:t> at </a:t>
            </a:r>
            <a:r>
              <a:rPr lang="en-US" dirty="0" smtClean="0">
                <a:hlinkClick r:id="rId4"/>
              </a:rPr>
              <a:t>bleckman@umich.edu</a:t>
            </a:r>
            <a:r>
              <a:rPr lang="en-US" dirty="0" smtClean="0"/>
              <a:t> </a:t>
            </a:r>
          </a:p>
          <a:p>
            <a:r>
              <a:rPr lang="en-US" dirty="0" err="1" smtClean="0"/>
              <a:t>LinkageLibrary</a:t>
            </a:r>
            <a:endParaRPr lang="en-US" dirty="0"/>
          </a:p>
          <a:p>
            <a:pPr lvl="1"/>
            <a:r>
              <a:rPr lang="en-US" dirty="0" smtClean="0"/>
              <a:t>Susan Leonard </a:t>
            </a:r>
            <a:r>
              <a:rPr lang="en-US" dirty="0"/>
              <a:t>at </a:t>
            </a:r>
            <a:r>
              <a:rPr lang="en-US" dirty="0" smtClean="0">
                <a:hlinkClick r:id="rId5"/>
              </a:rPr>
              <a:t>hautanie@umich.edu</a:t>
            </a:r>
            <a:r>
              <a:rPr lang="en-US" dirty="0" smtClean="0"/>
              <a:t>  </a:t>
            </a:r>
          </a:p>
        </p:txBody>
      </p:sp>
      <p:sp>
        <p:nvSpPr>
          <p:cNvPr id="6" name="Title 5"/>
          <p:cNvSpPr>
            <a:spLocks noGrp="1"/>
          </p:cNvSpPr>
          <p:nvPr>
            <p:ph type="title"/>
          </p:nvPr>
        </p:nvSpPr>
        <p:spPr/>
        <p:txBody>
          <a:bodyPr>
            <a:normAutofit/>
          </a:bodyPr>
          <a:lstStyle/>
          <a:p>
            <a:r>
              <a:rPr lang="en-US" sz="6000" dirty="0" smtClean="0"/>
              <a:t>Questions</a:t>
            </a:r>
            <a:endParaRPr lang="en-US" sz="6000" dirty="0"/>
          </a:p>
        </p:txBody>
      </p:sp>
      <p:sp>
        <p:nvSpPr>
          <p:cNvPr id="7" name="TextBox 6"/>
          <p:cNvSpPr txBox="1"/>
          <p:nvPr/>
        </p:nvSpPr>
        <p:spPr>
          <a:xfrm flipH="1">
            <a:off x="1403464" y="5731531"/>
            <a:ext cx="6733772" cy="523220"/>
          </a:xfrm>
          <a:prstGeom prst="rect">
            <a:avLst/>
          </a:prstGeom>
          <a:noFill/>
        </p:spPr>
        <p:txBody>
          <a:bodyPr wrap="square" rtlCol="0">
            <a:spAutoFit/>
          </a:bodyPr>
          <a:lstStyle/>
          <a:p>
            <a:pPr algn="ctr"/>
            <a:r>
              <a:rPr lang="en-US" sz="1400" i="1" dirty="0" smtClean="0"/>
              <a:t>The initiatives described here are supported by the National </a:t>
            </a:r>
            <a:r>
              <a:rPr lang="en-US" sz="1400" i="1" dirty="0"/>
              <a:t>Science Foundation (</a:t>
            </a:r>
            <a:r>
              <a:rPr lang="en-US" sz="1400" i="1" dirty="0" smtClean="0"/>
              <a:t>1744065) and the Sloan Foundation.</a:t>
            </a:r>
            <a:endParaRPr lang="en-US" sz="1400" i="1" dirty="0"/>
          </a:p>
        </p:txBody>
      </p:sp>
    </p:spTree>
    <p:extLst>
      <p:ext uri="{BB962C8B-B14F-4D97-AF65-F5344CB8AC3E}">
        <p14:creationId xmlns:p14="http://schemas.microsoft.com/office/powerpoint/2010/main" val="4825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85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2299" y="449262"/>
            <a:ext cx="8204201" cy="6153150"/>
          </a:xfrm>
          <a:prstGeom prst="rect">
            <a:avLst/>
          </a:prstGeom>
        </p:spPr>
      </p:pic>
    </p:spTree>
    <p:extLst>
      <p:ext uri="{BB962C8B-B14F-4D97-AF65-F5344CB8AC3E}">
        <p14:creationId xmlns:p14="http://schemas.microsoft.com/office/powerpoint/2010/main" val="3348390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6852" y="321210"/>
            <a:ext cx="8229600" cy="1185332"/>
          </a:xfrm>
        </p:spPr>
        <p:txBody>
          <a:bodyPr/>
          <a:lstStyle/>
          <a:p>
            <a:r>
              <a:rPr lang="en-US" dirty="0" smtClean="0"/>
              <a:t>Three types of projects</a:t>
            </a:r>
            <a:endParaRPr lang="en-US" dirty="0"/>
          </a:p>
        </p:txBody>
      </p:sp>
      <p:sp>
        <p:nvSpPr>
          <p:cNvPr id="12" name="Rectangle 11"/>
          <p:cNvSpPr/>
          <p:nvPr/>
        </p:nvSpPr>
        <p:spPr>
          <a:xfrm>
            <a:off x="589404" y="2622041"/>
            <a:ext cx="2230997" cy="22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47430" y="2622041"/>
            <a:ext cx="2230997" cy="22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05455" y="2622041"/>
            <a:ext cx="2230997" cy="22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18000" y="3737539"/>
            <a:ext cx="1759947" cy="1384995"/>
          </a:xfrm>
          <a:prstGeom prst="rect">
            <a:avLst/>
          </a:prstGeom>
          <a:noFill/>
        </p:spPr>
        <p:txBody>
          <a:bodyPr wrap="square" rtlCol="0">
            <a:spAutoFit/>
          </a:bodyPr>
          <a:lstStyle/>
          <a:p>
            <a:r>
              <a:rPr lang="en-US" sz="2800" b="1" dirty="0" smtClean="0">
                <a:solidFill>
                  <a:schemeClr val="bg1"/>
                </a:solidFill>
              </a:rPr>
              <a:t>Data &amp; Code</a:t>
            </a:r>
          </a:p>
          <a:p>
            <a:endParaRPr lang="en-US" sz="2800" b="1" dirty="0">
              <a:solidFill>
                <a:schemeClr val="bg1"/>
              </a:solidFill>
            </a:endParaRPr>
          </a:p>
        </p:txBody>
      </p:sp>
      <p:sp>
        <p:nvSpPr>
          <p:cNvPr id="10" name="TextBox 9"/>
          <p:cNvSpPr txBox="1"/>
          <p:nvPr/>
        </p:nvSpPr>
        <p:spPr>
          <a:xfrm>
            <a:off x="3795382" y="4068552"/>
            <a:ext cx="2302525" cy="954107"/>
          </a:xfrm>
          <a:prstGeom prst="rect">
            <a:avLst/>
          </a:prstGeom>
          <a:noFill/>
        </p:spPr>
        <p:txBody>
          <a:bodyPr wrap="square" rtlCol="0">
            <a:spAutoFit/>
          </a:bodyPr>
          <a:lstStyle/>
          <a:p>
            <a:r>
              <a:rPr lang="en-US" sz="2800" b="1" dirty="0" smtClean="0">
                <a:solidFill>
                  <a:schemeClr val="bg1"/>
                </a:solidFill>
              </a:rPr>
              <a:t>Data Only</a:t>
            </a:r>
          </a:p>
          <a:p>
            <a:endParaRPr lang="en-US" sz="2800" b="1" dirty="0">
              <a:solidFill>
                <a:schemeClr val="bg1"/>
              </a:solidFill>
            </a:endParaRPr>
          </a:p>
        </p:txBody>
      </p:sp>
      <p:sp>
        <p:nvSpPr>
          <p:cNvPr id="11" name="TextBox 10"/>
          <p:cNvSpPr txBox="1"/>
          <p:nvPr/>
        </p:nvSpPr>
        <p:spPr>
          <a:xfrm>
            <a:off x="6654188" y="4068551"/>
            <a:ext cx="2302525" cy="954107"/>
          </a:xfrm>
          <a:prstGeom prst="rect">
            <a:avLst/>
          </a:prstGeom>
          <a:noFill/>
        </p:spPr>
        <p:txBody>
          <a:bodyPr wrap="square" rtlCol="0">
            <a:spAutoFit/>
          </a:bodyPr>
          <a:lstStyle/>
          <a:p>
            <a:r>
              <a:rPr lang="en-US" sz="2800" b="1" dirty="0" smtClean="0">
                <a:solidFill>
                  <a:schemeClr val="bg1"/>
                </a:solidFill>
              </a:rPr>
              <a:t>Code Only</a:t>
            </a:r>
          </a:p>
          <a:p>
            <a:endParaRPr lang="en-US" sz="2800" b="1" dirty="0">
              <a:solidFill>
                <a:schemeClr val="bg1"/>
              </a:solidFill>
            </a:endParaRPr>
          </a:p>
        </p:txBody>
      </p:sp>
      <p:pic>
        <p:nvPicPr>
          <p:cNvPr id="1026" name="Picture 2" descr="Image result for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318" y="2883736"/>
            <a:ext cx="1011363" cy="10113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d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044" y="2975075"/>
            <a:ext cx="925909" cy="9259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51" y="2975075"/>
            <a:ext cx="736747" cy="7367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cod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99750" y="2975075"/>
            <a:ext cx="762464" cy="76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08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3709554"/>
          </a:xfrm>
        </p:spPr>
        <p:txBody>
          <a:bodyPr/>
          <a:lstStyle/>
          <a:p>
            <a:r>
              <a:rPr lang="en-US" dirty="0" smtClean="0"/>
              <a:t>Lead and learn in a record linkage community</a:t>
            </a:r>
          </a:p>
          <a:p>
            <a:r>
              <a:rPr lang="en-US" dirty="0" smtClean="0"/>
              <a:t>Full metadata for linked data and methodology</a:t>
            </a:r>
          </a:p>
          <a:p>
            <a:r>
              <a:rPr lang="en-US" dirty="0" err="1" smtClean="0"/>
              <a:t>LinkageLibrary</a:t>
            </a:r>
            <a:r>
              <a:rPr lang="en-US" dirty="0" smtClean="0"/>
              <a:t> </a:t>
            </a:r>
            <a:r>
              <a:rPr lang="en-US" dirty="0"/>
              <a:t>is looking for contributors and </a:t>
            </a:r>
            <a:r>
              <a:rPr lang="en-US" dirty="0" smtClean="0"/>
              <a:t>users</a:t>
            </a:r>
          </a:p>
          <a:p>
            <a:r>
              <a:rPr lang="en-US" dirty="0" smtClean="0"/>
              <a:t>Soft launch expected by year’s end</a:t>
            </a:r>
            <a:endParaRPr lang="en-US" dirty="0"/>
          </a:p>
          <a:p>
            <a:r>
              <a:rPr lang="en-US" dirty="0" smtClean="0"/>
              <a:t>Contact Susan Leonard at ICPSR for more information (hautanie@umich.edu)</a:t>
            </a:r>
          </a:p>
          <a:p>
            <a:pPr marL="177800" indent="0">
              <a:buNone/>
            </a:pPr>
            <a:endParaRPr lang="en-US" dirty="0"/>
          </a:p>
        </p:txBody>
      </p:sp>
      <p:sp>
        <p:nvSpPr>
          <p:cNvPr id="4" name="Title 3"/>
          <p:cNvSpPr>
            <a:spLocks noGrp="1"/>
          </p:cNvSpPr>
          <p:nvPr>
            <p:ph type="title"/>
          </p:nvPr>
        </p:nvSpPr>
        <p:spPr/>
        <p:txBody>
          <a:bodyPr/>
          <a:lstStyle/>
          <a:p>
            <a:r>
              <a:rPr lang="en-US" dirty="0" smtClean="0"/>
              <a:t>Join us!</a:t>
            </a:r>
            <a:endParaRPr lang="en-US" dirty="0"/>
          </a:p>
        </p:txBody>
      </p:sp>
    </p:spTree>
    <p:extLst>
      <p:ext uri="{BB962C8B-B14F-4D97-AF65-F5344CB8AC3E}">
        <p14:creationId xmlns:p14="http://schemas.microsoft.com/office/powerpoint/2010/main" val="1963506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02" y="1419291"/>
            <a:ext cx="8023321" cy="309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0990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ICPSR offers options such </a:t>
            </a:r>
            <a:r>
              <a:rPr lang="en-US" dirty="0" smtClean="0"/>
              <a:t>as</a:t>
            </a:r>
          </a:p>
          <a:p>
            <a:pPr lvl="1"/>
            <a:r>
              <a:rPr lang="en-US" dirty="0" smtClean="0"/>
              <a:t>Vetting </a:t>
            </a:r>
            <a:r>
              <a:rPr lang="en-US" dirty="0"/>
              <a:t>of research results generated in </a:t>
            </a:r>
            <a:r>
              <a:rPr lang="en-US" dirty="0" smtClean="0"/>
              <a:t>VDE</a:t>
            </a:r>
          </a:p>
          <a:p>
            <a:pPr lvl="2"/>
            <a:r>
              <a:rPr lang="en-US" dirty="0" smtClean="0"/>
              <a:t>Third-party disclosure review with release of cleared output outside VDE firewall</a:t>
            </a:r>
          </a:p>
          <a:p>
            <a:pPr lvl="1"/>
            <a:r>
              <a:rPr lang="en-US" dirty="0" smtClean="0"/>
              <a:t>File </a:t>
            </a:r>
            <a:r>
              <a:rPr lang="en-US" dirty="0"/>
              <a:t>sharing among project team members</a:t>
            </a:r>
            <a:endParaRPr lang="en-US" dirty="0" smtClean="0"/>
          </a:p>
          <a:p>
            <a:r>
              <a:rPr lang="en-US" dirty="0"/>
              <a:t>Software tools and support available for use within </a:t>
            </a:r>
            <a:r>
              <a:rPr lang="en-US" dirty="0" smtClean="0"/>
              <a:t>VDE </a:t>
            </a:r>
            <a:r>
              <a:rPr lang="en-US" dirty="0"/>
              <a:t>include </a:t>
            </a:r>
            <a:endParaRPr lang="en-US" dirty="0" smtClean="0"/>
          </a:p>
          <a:p>
            <a:pPr lvl="1"/>
            <a:r>
              <a:rPr lang="en-US" dirty="0" smtClean="0"/>
              <a:t>Geospatial </a:t>
            </a:r>
            <a:r>
              <a:rPr lang="en-US" dirty="0"/>
              <a:t>analysis </a:t>
            </a:r>
            <a:r>
              <a:rPr lang="en-US" dirty="0" smtClean="0"/>
              <a:t>tools </a:t>
            </a:r>
          </a:p>
          <a:p>
            <a:pPr lvl="1"/>
            <a:r>
              <a:rPr lang="en-US" dirty="0" smtClean="0"/>
              <a:t>Statistical </a:t>
            </a:r>
            <a:r>
              <a:rPr lang="en-US" dirty="0"/>
              <a:t>analysis </a:t>
            </a:r>
            <a:r>
              <a:rPr lang="en-US" dirty="0" smtClean="0"/>
              <a:t>software</a:t>
            </a:r>
          </a:p>
          <a:p>
            <a:pPr lvl="1"/>
            <a:r>
              <a:rPr lang="en-US" dirty="0" smtClean="0"/>
              <a:t>Various </a:t>
            </a:r>
            <a:r>
              <a:rPr lang="en-US" dirty="0"/>
              <a:t>documentation </a:t>
            </a:r>
            <a:r>
              <a:rPr lang="en-US" dirty="0" smtClean="0"/>
              <a:t>programs</a:t>
            </a:r>
            <a:endParaRPr lang="en-US" dirty="0"/>
          </a:p>
        </p:txBody>
      </p:sp>
      <p:sp>
        <p:nvSpPr>
          <p:cNvPr id="6" name="Title 5"/>
          <p:cNvSpPr>
            <a:spLocks noGrp="1"/>
          </p:cNvSpPr>
          <p:nvPr>
            <p:ph type="title"/>
          </p:nvPr>
        </p:nvSpPr>
        <p:spPr/>
        <p:txBody>
          <a:bodyPr>
            <a:normAutofit/>
          </a:bodyPr>
          <a:lstStyle/>
          <a:p>
            <a:r>
              <a:rPr lang="en-US" dirty="0"/>
              <a:t>VDE </a:t>
            </a:r>
            <a:r>
              <a:rPr lang="en-US" dirty="0" smtClean="0"/>
              <a:t>Options</a:t>
            </a:r>
            <a:r>
              <a:rPr lang="en-US" dirty="0"/>
              <a:t> </a:t>
            </a:r>
            <a:r>
              <a:rPr lang="en-US" dirty="0" smtClean="0"/>
              <a:t>and Software</a:t>
            </a:r>
            <a:endParaRPr lang="en-US" dirty="0"/>
          </a:p>
        </p:txBody>
      </p:sp>
    </p:spTree>
    <p:extLst>
      <p:ext uri="{BB962C8B-B14F-4D97-AF65-F5344CB8AC3E}">
        <p14:creationId xmlns:p14="http://schemas.microsoft.com/office/powerpoint/2010/main" val="19490949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VMWare + </a:t>
            </a:r>
            <a:r>
              <a:rPr lang="en-US" dirty="0" smtClean="0"/>
              <a:t>Two-factor Authentication</a:t>
            </a:r>
            <a:endParaRPr lang="en-US" dirty="0"/>
          </a:p>
        </p:txBody>
      </p:sp>
      <p:sp>
        <p:nvSpPr>
          <p:cNvPr id="3" name="Date Placeholder 2"/>
          <p:cNvSpPr>
            <a:spLocks noGrp="1"/>
          </p:cNvSpPr>
          <p:nvPr>
            <p:ph type="dt" sz="half" idx="10"/>
          </p:nvPr>
        </p:nvSpPr>
        <p:spPr/>
        <p:txBody>
          <a:bodyPr/>
          <a:lstStyle/>
          <a:p>
            <a:r>
              <a:rPr lang="en-US" dirty="0" smtClean="0"/>
              <a:t>8/30/2017</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F3BCA5-1E04-E54D-A72B-F5A9E897BE1A}" type="slidenum">
              <a:rPr lang="en-US" smtClean="0"/>
              <a:t>74</a:t>
            </a:fld>
            <a:endParaRPr lang="en-US" dirty="0"/>
          </a:p>
        </p:txBody>
      </p:sp>
      <p:pic>
        <p:nvPicPr>
          <p:cNvPr id="7" name="Picture 6"/>
          <p:cNvPicPr>
            <a:picLocks noChangeAspect="1"/>
          </p:cNvPicPr>
          <p:nvPr/>
        </p:nvPicPr>
        <p:blipFill>
          <a:blip r:embed="rId2"/>
          <a:stretch>
            <a:fillRect/>
          </a:stretch>
        </p:blipFill>
        <p:spPr>
          <a:xfrm>
            <a:off x="838200" y="2027206"/>
            <a:ext cx="3733800" cy="3810000"/>
          </a:xfrm>
          <a:prstGeom prst="rect">
            <a:avLst/>
          </a:prstGeom>
        </p:spPr>
      </p:pic>
      <p:pic>
        <p:nvPicPr>
          <p:cNvPr id="8" name="Picture 7"/>
          <p:cNvPicPr>
            <a:picLocks noChangeAspect="1"/>
          </p:cNvPicPr>
          <p:nvPr/>
        </p:nvPicPr>
        <p:blipFill>
          <a:blip r:embed="rId3"/>
          <a:stretch>
            <a:fillRect/>
          </a:stretch>
        </p:blipFill>
        <p:spPr>
          <a:xfrm>
            <a:off x="5730509" y="2027206"/>
            <a:ext cx="2179858" cy="3576425"/>
          </a:xfrm>
          <a:prstGeom prst="rect">
            <a:avLst/>
          </a:prstGeom>
          <a:ln w="19050">
            <a:solidFill>
              <a:schemeClr val="tx1"/>
            </a:solidFill>
          </a:ln>
        </p:spPr>
      </p:pic>
    </p:spTree>
    <p:extLst>
      <p:ext uri="{BB962C8B-B14F-4D97-AF65-F5344CB8AC3E}">
        <p14:creationId xmlns:p14="http://schemas.microsoft.com/office/powerpoint/2010/main" val="11712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VDE Desktop</a:t>
            </a:r>
            <a:endParaRPr lang="en-US" dirty="0"/>
          </a:p>
        </p:txBody>
      </p:sp>
      <p:sp>
        <p:nvSpPr>
          <p:cNvPr id="3" name="Date Placeholder 2"/>
          <p:cNvSpPr>
            <a:spLocks noGrp="1"/>
          </p:cNvSpPr>
          <p:nvPr>
            <p:ph type="dt" sz="half" idx="10"/>
          </p:nvPr>
        </p:nvSpPr>
        <p:spPr/>
        <p:txBody>
          <a:bodyPr/>
          <a:lstStyle/>
          <a:p>
            <a:r>
              <a:rPr lang="en-US" dirty="0" smtClean="0"/>
              <a:t>8/30/2017</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F3BCA5-1E04-E54D-A72B-F5A9E897BE1A}" type="slidenum">
              <a:rPr lang="en-US" smtClean="0"/>
              <a:t>75</a:t>
            </a:fld>
            <a:endParaRPr lang="en-US" dirty="0"/>
          </a:p>
        </p:txBody>
      </p:sp>
      <p:pic>
        <p:nvPicPr>
          <p:cNvPr id="7" name="Picture 6"/>
          <p:cNvPicPr>
            <a:picLocks noChangeAspect="1"/>
          </p:cNvPicPr>
          <p:nvPr/>
        </p:nvPicPr>
        <p:blipFill>
          <a:blip r:embed="rId3"/>
          <a:stretch>
            <a:fillRect/>
          </a:stretch>
        </p:blipFill>
        <p:spPr>
          <a:xfrm>
            <a:off x="2638389" y="1219200"/>
            <a:ext cx="3867221" cy="5137150"/>
          </a:xfrm>
          <a:prstGeom prst="rect">
            <a:avLst/>
          </a:prstGeom>
        </p:spPr>
      </p:pic>
    </p:spTree>
    <p:extLst>
      <p:ext uri="{BB962C8B-B14F-4D97-AF65-F5344CB8AC3E}">
        <p14:creationId xmlns:p14="http://schemas.microsoft.com/office/powerpoint/2010/main" val="16837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Per User</a:t>
            </a:r>
          </a:p>
          <a:p>
            <a:pPr lvl="1"/>
            <a:r>
              <a:rPr lang="en-US" dirty="0" smtClean="0"/>
              <a:t>Access </a:t>
            </a:r>
            <a:r>
              <a:rPr lang="en-US" dirty="0"/>
              <a:t>to </a:t>
            </a:r>
            <a:r>
              <a:rPr lang="en-US" dirty="0" smtClean="0"/>
              <a:t>VDE </a:t>
            </a:r>
            <a:r>
              <a:rPr lang="en-US" dirty="0"/>
              <a:t>to analyze </a:t>
            </a:r>
            <a:r>
              <a:rPr lang="en-US" dirty="0" smtClean="0"/>
              <a:t>data </a:t>
            </a:r>
            <a:r>
              <a:rPr lang="en-US" dirty="0"/>
              <a:t>for </a:t>
            </a:r>
            <a:r>
              <a:rPr lang="en-US" dirty="0" smtClean="0"/>
              <a:t>one year</a:t>
            </a:r>
          </a:p>
          <a:p>
            <a:pPr lvl="1"/>
            <a:r>
              <a:rPr lang="en-US" dirty="0" smtClean="0"/>
              <a:t>Current annual </a:t>
            </a:r>
            <a:r>
              <a:rPr lang="en-US" dirty="0"/>
              <a:t>access </a:t>
            </a:r>
            <a:r>
              <a:rPr lang="en-US" dirty="0" smtClean="0"/>
              <a:t>fee: $350 </a:t>
            </a:r>
            <a:r>
              <a:rPr lang="en-US" dirty="0"/>
              <a:t>per user </a:t>
            </a:r>
            <a:endParaRPr lang="en-US" dirty="0" smtClean="0"/>
          </a:p>
          <a:p>
            <a:pPr lvl="2"/>
            <a:r>
              <a:rPr lang="en-US" dirty="0" smtClean="0"/>
              <a:t>Supports virtual </a:t>
            </a:r>
            <a:r>
              <a:rPr lang="en-US" dirty="0"/>
              <a:t>machine technology and associated software licensing </a:t>
            </a:r>
            <a:r>
              <a:rPr lang="en-US" dirty="0" smtClean="0"/>
              <a:t>costs</a:t>
            </a:r>
          </a:p>
          <a:p>
            <a:r>
              <a:rPr lang="en-US" dirty="0" smtClean="0"/>
              <a:t>Per Machine</a:t>
            </a:r>
          </a:p>
          <a:p>
            <a:pPr lvl="1"/>
            <a:r>
              <a:rPr lang="en-US" dirty="0" smtClean="0"/>
              <a:t>Sponsor pays </a:t>
            </a:r>
            <a:r>
              <a:rPr lang="en-US" dirty="0"/>
              <a:t>for </a:t>
            </a:r>
            <a:r>
              <a:rPr lang="en-US" dirty="0" smtClean="0"/>
              <a:t>certain </a:t>
            </a:r>
            <a:r>
              <a:rPr lang="en-US" dirty="0"/>
              <a:t>number of virtual machines that are reserved </a:t>
            </a:r>
            <a:r>
              <a:rPr lang="en-US" dirty="0" smtClean="0"/>
              <a:t>for particular data sets or research community</a:t>
            </a:r>
          </a:p>
          <a:p>
            <a:pPr lvl="1"/>
            <a:r>
              <a:rPr lang="en-US" dirty="0"/>
              <a:t>Each virtual </a:t>
            </a:r>
            <a:r>
              <a:rPr lang="en-US" dirty="0" smtClean="0"/>
              <a:t>machine </a:t>
            </a:r>
            <a:r>
              <a:rPr lang="en-US" dirty="0"/>
              <a:t>can support one simultaneous </a:t>
            </a:r>
            <a:r>
              <a:rPr lang="en-US" dirty="0" smtClean="0"/>
              <a:t>user</a:t>
            </a:r>
            <a:endParaRPr lang="en-US" dirty="0"/>
          </a:p>
        </p:txBody>
      </p:sp>
      <p:sp>
        <p:nvSpPr>
          <p:cNvPr id="3" name="Date Placeholder 2"/>
          <p:cNvSpPr>
            <a:spLocks noGrp="1"/>
          </p:cNvSpPr>
          <p:nvPr>
            <p:ph type="dt" sz="half" idx="10"/>
          </p:nvPr>
        </p:nvSpPr>
        <p:spPr/>
        <p:txBody>
          <a:bodyPr/>
          <a:lstStyle/>
          <a:p>
            <a:r>
              <a:rPr lang="en-US" dirty="0"/>
              <a:t>8/30/2017</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F3BCA5-1E04-E54D-A72B-F5A9E897BE1A}" type="slidenum">
              <a:rPr lang="en-US" smtClean="0"/>
              <a:t>76</a:t>
            </a:fld>
            <a:endParaRPr lang="en-US" dirty="0"/>
          </a:p>
        </p:txBody>
      </p:sp>
      <p:sp>
        <p:nvSpPr>
          <p:cNvPr id="6" name="Title 5"/>
          <p:cNvSpPr>
            <a:spLocks noGrp="1"/>
          </p:cNvSpPr>
          <p:nvPr>
            <p:ph type="title"/>
          </p:nvPr>
        </p:nvSpPr>
        <p:spPr/>
        <p:txBody>
          <a:bodyPr/>
          <a:lstStyle/>
          <a:p>
            <a:r>
              <a:rPr lang="en-US" dirty="0" smtClean="0"/>
              <a:t>VDE Pricing Models</a:t>
            </a:r>
            <a:endParaRPr lang="en-US" dirty="0"/>
          </a:p>
        </p:txBody>
      </p:sp>
    </p:spTree>
    <p:extLst>
      <p:ext uri="{BB962C8B-B14F-4D97-AF65-F5344CB8AC3E}">
        <p14:creationId xmlns:p14="http://schemas.microsoft.com/office/powerpoint/2010/main" val="40536851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Environmental scan and organizational </a:t>
            </a:r>
            <a:r>
              <a:rPr lang="en-US" dirty="0" smtClean="0"/>
              <a:t>study of 23 </a:t>
            </a:r>
            <a:r>
              <a:rPr lang="en-US" dirty="0"/>
              <a:t>restricted data </a:t>
            </a:r>
            <a:r>
              <a:rPr lang="en-US" dirty="0" smtClean="0"/>
              <a:t>repositories</a:t>
            </a:r>
          </a:p>
          <a:p>
            <a:pPr lvl="1"/>
            <a:r>
              <a:rPr lang="en-US" dirty="0" smtClean="0"/>
              <a:t>16 </a:t>
            </a:r>
            <a:r>
              <a:rPr lang="en-US" dirty="0"/>
              <a:t>United </a:t>
            </a:r>
            <a:r>
              <a:rPr lang="en-US" dirty="0" smtClean="0"/>
              <a:t>States</a:t>
            </a:r>
          </a:p>
          <a:p>
            <a:pPr lvl="1"/>
            <a:r>
              <a:rPr lang="en-US" dirty="0" smtClean="0"/>
              <a:t>7 </a:t>
            </a:r>
            <a:r>
              <a:rPr lang="en-US" dirty="0"/>
              <a:t>International (Germany, Australia, United Kingdom, </a:t>
            </a:r>
            <a:r>
              <a:rPr lang="en-US" dirty="0" smtClean="0"/>
              <a:t>the Netherlands)</a:t>
            </a:r>
            <a:endParaRPr lang="en-US" dirty="0"/>
          </a:p>
          <a:p>
            <a:r>
              <a:rPr lang="en-US" dirty="0"/>
              <a:t>Document </a:t>
            </a:r>
            <a:r>
              <a:rPr lang="en-US" dirty="0" smtClean="0"/>
              <a:t>analysis</a:t>
            </a:r>
            <a:endParaRPr lang="en-US" dirty="0"/>
          </a:p>
          <a:p>
            <a:pPr lvl="1"/>
            <a:r>
              <a:rPr lang="en-US" dirty="0"/>
              <a:t>Policy documents, legal statutes, repository </a:t>
            </a:r>
            <a:r>
              <a:rPr lang="en-US" dirty="0" smtClean="0"/>
              <a:t>documentation</a:t>
            </a:r>
            <a:endParaRPr lang="en-US" dirty="0"/>
          </a:p>
          <a:p>
            <a:r>
              <a:rPr lang="en-US" dirty="0" smtClean="0"/>
              <a:t>Interviews</a:t>
            </a:r>
          </a:p>
          <a:p>
            <a:pPr lvl="1"/>
            <a:r>
              <a:rPr lang="en-US" dirty="0" smtClean="0"/>
              <a:t>Semi-structured </a:t>
            </a:r>
            <a:r>
              <a:rPr lang="en-US" dirty="0"/>
              <a:t>interviews with repository staff</a:t>
            </a:r>
          </a:p>
        </p:txBody>
      </p:sp>
      <p:sp>
        <p:nvSpPr>
          <p:cNvPr id="3" name="Date Placeholder 2"/>
          <p:cNvSpPr>
            <a:spLocks noGrp="1"/>
          </p:cNvSpPr>
          <p:nvPr>
            <p:ph type="dt" sz="half" idx="10"/>
          </p:nvPr>
        </p:nvSpPr>
        <p:spPr/>
        <p:txBody>
          <a:bodyPr/>
          <a:lstStyle/>
          <a:p>
            <a:r>
              <a:rPr lang="en-US" dirty="0"/>
              <a:t>8/30/2017</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F3BCA5-1E04-E54D-A72B-F5A9E897BE1A}" type="slidenum">
              <a:rPr lang="en-US" smtClean="0"/>
              <a:t>77</a:t>
            </a:fld>
            <a:endParaRPr lang="en-US" dirty="0"/>
          </a:p>
        </p:txBody>
      </p:sp>
      <p:sp>
        <p:nvSpPr>
          <p:cNvPr id="6" name="Title 5"/>
          <p:cNvSpPr>
            <a:spLocks noGrp="1"/>
          </p:cNvSpPr>
          <p:nvPr>
            <p:ph type="title"/>
          </p:nvPr>
        </p:nvSpPr>
        <p:spPr/>
        <p:txBody>
          <a:bodyPr>
            <a:normAutofit fontScale="90000"/>
          </a:bodyPr>
          <a:lstStyle/>
          <a:p>
            <a:r>
              <a:rPr lang="en-US" dirty="0" smtClean="0"/>
              <a:t>Credentialing Project Research Methodology</a:t>
            </a:r>
            <a:endParaRPr lang="en-US" dirty="0"/>
          </a:p>
        </p:txBody>
      </p:sp>
    </p:spTree>
    <p:extLst>
      <p:ext uri="{BB962C8B-B14F-4D97-AF65-F5344CB8AC3E}">
        <p14:creationId xmlns:p14="http://schemas.microsoft.com/office/powerpoint/2010/main" val="35270829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July 24, 2017: ICPSR and Georgetown convened </a:t>
            </a:r>
            <a:r>
              <a:rPr lang="en-US" dirty="0"/>
              <a:t>over two dozen representatives from government agencies, data repositories, and academic </a:t>
            </a:r>
            <a:r>
              <a:rPr lang="en-US" dirty="0" smtClean="0"/>
              <a:t>institutions</a:t>
            </a:r>
          </a:p>
          <a:p>
            <a:r>
              <a:rPr lang="en-US" dirty="0"/>
              <a:t>Researcher </a:t>
            </a:r>
            <a:r>
              <a:rPr lang="en-US" dirty="0" smtClean="0"/>
              <a:t>Attributes/Research Identity: Professional </a:t>
            </a:r>
            <a:r>
              <a:rPr lang="en-US" dirty="0"/>
              <a:t>and institutional affiliations, training certifications, grants received, and publication history</a:t>
            </a:r>
            <a:endParaRPr lang="en-US" dirty="0" smtClean="0"/>
          </a:p>
          <a:p>
            <a:r>
              <a:rPr lang="en-US" dirty="0" smtClean="0"/>
              <a:t>Feedback from meeting informs White Paper to be published this winter</a:t>
            </a:r>
          </a:p>
          <a:p>
            <a:r>
              <a:rPr lang="en-US" dirty="0"/>
              <a:t>D</a:t>
            </a:r>
            <a:r>
              <a:rPr lang="en-US" dirty="0" smtClean="0"/>
              <a:t>eveloping </a:t>
            </a:r>
            <a:r>
              <a:rPr lang="en-US" dirty="0"/>
              <a:t>and testing </a:t>
            </a:r>
            <a:r>
              <a:rPr lang="en-US" dirty="0" smtClean="0"/>
              <a:t>software </a:t>
            </a:r>
            <a:r>
              <a:rPr lang="en-US" dirty="0"/>
              <a:t>and web interface of </a:t>
            </a:r>
            <a:r>
              <a:rPr lang="en-US" dirty="0" smtClean="0"/>
              <a:t>credentialing </a:t>
            </a:r>
            <a:r>
              <a:rPr lang="en-US" dirty="0"/>
              <a:t>system</a:t>
            </a:r>
            <a:endParaRPr lang="en-US" dirty="0" smtClean="0"/>
          </a:p>
          <a:p>
            <a:endParaRPr lang="en-US" dirty="0"/>
          </a:p>
        </p:txBody>
      </p:sp>
      <p:sp>
        <p:nvSpPr>
          <p:cNvPr id="3" name="Date Placeholder 2"/>
          <p:cNvSpPr>
            <a:spLocks noGrp="1"/>
          </p:cNvSpPr>
          <p:nvPr>
            <p:ph type="dt" sz="half" idx="10"/>
          </p:nvPr>
        </p:nvSpPr>
        <p:spPr/>
        <p:txBody>
          <a:bodyPr/>
          <a:lstStyle/>
          <a:p>
            <a:r>
              <a:rPr lang="en-US" dirty="0"/>
              <a:t>8/30/2017</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F3BCA5-1E04-E54D-A72B-F5A9E897BE1A}" type="slidenum">
              <a:rPr lang="en-US" smtClean="0"/>
              <a:t>78</a:t>
            </a:fld>
            <a:endParaRPr lang="en-US" dirty="0"/>
          </a:p>
        </p:txBody>
      </p:sp>
      <p:sp>
        <p:nvSpPr>
          <p:cNvPr id="6" name="Title 5"/>
          <p:cNvSpPr>
            <a:spLocks noGrp="1"/>
          </p:cNvSpPr>
          <p:nvPr>
            <p:ph type="title"/>
          </p:nvPr>
        </p:nvSpPr>
        <p:spPr/>
        <p:txBody>
          <a:bodyPr/>
          <a:lstStyle/>
          <a:p>
            <a:r>
              <a:rPr lang="en-US" dirty="0" smtClean="0"/>
              <a:t>Convening of Stakeholders </a:t>
            </a:r>
            <a:endParaRPr lang="en-US" dirty="0"/>
          </a:p>
        </p:txBody>
      </p:sp>
    </p:spTree>
    <p:extLst>
      <p:ext uri="{BB962C8B-B14F-4D97-AF65-F5344CB8AC3E}">
        <p14:creationId xmlns:p14="http://schemas.microsoft.com/office/powerpoint/2010/main" val="1513822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On-line passport application</a:t>
            </a:r>
            <a:br>
              <a:rPr lang="en-US" dirty="0" smtClean="0"/>
            </a:br>
            <a:r>
              <a:rPr lang="en-US" dirty="0"/>
              <a:t>	</a:t>
            </a:r>
            <a:r>
              <a:rPr lang="en-US" dirty="0" smtClean="0"/>
              <a:t>Verified identification</a:t>
            </a:r>
            <a:endParaRPr lang="en-US" dirty="0"/>
          </a:p>
        </p:txBody>
      </p:sp>
      <p:pic>
        <p:nvPicPr>
          <p:cNvPr id="5" name="Picture 4"/>
          <p:cNvPicPr>
            <a:picLocks noChangeAspect="1"/>
          </p:cNvPicPr>
          <p:nvPr/>
        </p:nvPicPr>
        <p:blipFill>
          <a:blip r:embed="rId2"/>
          <a:stretch>
            <a:fillRect/>
          </a:stretch>
        </p:blipFill>
        <p:spPr>
          <a:xfrm>
            <a:off x="1477819" y="1639993"/>
            <a:ext cx="5560292" cy="4991391"/>
          </a:xfrm>
          <a:prstGeom prst="rect">
            <a:avLst/>
          </a:prstGeom>
        </p:spPr>
      </p:pic>
    </p:spTree>
    <p:extLst>
      <p:ext uri="{BB962C8B-B14F-4D97-AF65-F5344CB8AC3E}">
        <p14:creationId xmlns:p14="http://schemas.microsoft.com/office/powerpoint/2010/main" val="2701943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46809" y="540327"/>
            <a:ext cx="8229600" cy="4837691"/>
          </a:xfrm>
        </p:spPr>
        <p:txBody>
          <a:bodyPr/>
          <a:lstStyle/>
          <a:p>
            <a:pPr marL="177800" indent="0">
              <a:buNone/>
            </a:pPr>
            <a:r>
              <a:rPr lang="en-US" sz="3600" dirty="0"/>
              <a:t>Improving </a:t>
            </a:r>
            <a:r>
              <a:rPr lang="en-US" sz="3600" dirty="0" smtClean="0"/>
              <a:t>Replication </a:t>
            </a:r>
            <a:r>
              <a:rPr lang="en-US" sz="3600" dirty="0"/>
              <a:t>and </a:t>
            </a:r>
            <a:r>
              <a:rPr lang="en-US" sz="3600" dirty="0" smtClean="0"/>
              <a:t>Evaluation:</a:t>
            </a:r>
          </a:p>
          <a:p>
            <a:pPr marL="177800" indent="0">
              <a:buNone/>
            </a:pPr>
            <a:endParaRPr lang="en-US" sz="3600" dirty="0" smtClean="0">
              <a:latin typeface="+mn-lt"/>
            </a:endParaRPr>
          </a:p>
          <a:p>
            <a:r>
              <a:rPr lang="en-US" sz="3600" dirty="0" smtClean="0">
                <a:latin typeface="+mn-lt"/>
              </a:rPr>
              <a:t>Data-Related Literature</a:t>
            </a:r>
          </a:p>
          <a:p>
            <a:endParaRPr lang="en-US" sz="3600" dirty="0">
              <a:latin typeface="+mn-lt"/>
            </a:endParaRPr>
          </a:p>
          <a:p>
            <a:r>
              <a:rPr lang="en-US" sz="3600" kern="1200" dirty="0" smtClean="0">
                <a:solidFill>
                  <a:schemeClr val="dk1"/>
                </a:solidFill>
                <a:latin typeface="+mn-lt"/>
                <a:ea typeface="Calibri"/>
                <a:cs typeface="Calibri"/>
                <a:sym typeface="Calibri"/>
              </a:rPr>
              <a:t>Restricted-Use Data</a:t>
            </a:r>
          </a:p>
          <a:p>
            <a:endParaRPr lang="en-US" sz="3600" kern="1200" dirty="0" smtClean="0">
              <a:solidFill>
                <a:schemeClr val="dk1"/>
              </a:solidFill>
              <a:latin typeface="+mn-lt"/>
              <a:ea typeface="Calibri"/>
              <a:cs typeface="Calibri"/>
              <a:sym typeface="Calibri"/>
            </a:endParaRPr>
          </a:p>
          <a:p>
            <a:r>
              <a:rPr lang="en-US" sz="3600" kern="1200" dirty="0" smtClean="0">
                <a:solidFill>
                  <a:schemeClr val="dk1"/>
                </a:solidFill>
                <a:latin typeface="+mn-lt"/>
                <a:ea typeface="Calibri"/>
                <a:cs typeface="Calibri"/>
                <a:sym typeface="Calibri"/>
              </a:rPr>
              <a:t>Building Communities</a:t>
            </a:r>
          </a:p>
        </p:txBody>
      </p:sp>
    </p:spTree>
    <p:extLst>
      <p:ext uri="{BB962C8B-B14F-4D97-AF65-F5344CB8AC3E}">
        <p14:creationId xmlns:p14="http://schemas.microsoft.com/office/powerpoint/2010/main" val="9908727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Professional qualifications and affiliations</a:t>
            </a:r>
            <a:endParaRPr lang="en-US" dirty="0"/>
          </a:p>
        </p:txBody>
      </p:sp>
      <p:pic>
        <p:nvPicPr>
          <p:cNvPr id="5" name="Picture 4"/>
          <p:cNvPicPr>
            <a:picLocks noChangeAspect="1"/>
          </p:cNvPicPr>
          <p:nvPr/>
        </p:nvPicPr>
        <p:blipFill>
          <a:blip r:embed="rId2"/>
          <a:stretch>
            <a:fillRect/>
          </a:stretch>
        </p:blipFill>
        <p:spPr>
          <a:xfrm>
            <a:off x="1736437" y="1409176"/>
            <a:ext cx="5994399" cy="5358479"/>
          </a:xfrm>
          <a:prstGeom prst="rect">
            <a:avLst/>
          </a:prstGeom>
        </p:spPr>
      </p:pic>
    </p:spTree>
    <p:extLst>
      <p:ext uri="{BB962C8B-B14F-4D97-AF65-F5344CB8AC3E}">
        <p14:creationId xmlns:p14="http://schemas.microsoft.com/office/powerpoint/2010/main" val="265143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History of data stewardship</a:t>
            </a:r>
            <a:endParaRPr lang="en-US" dirty="0"/>
          </a:p>
        </p:txBody>
      </p:sp>
      <p:pic>
        <p:nvPicPr>
          <p:cNvPr id="5" name="Picture 4"/>
          <p:cNvPicPr>
            <a:picLocks noChangeAspect="1"/>
          </p:cNvPicPr>
          <p:nvPr/>
        </p:nvPicPr>
        <p:blipFill>
          <a:blip r:embed="rId2"/>
          <a:stretch>
            <a:fillRect/>
          </a:stretch>
        </p:blipFill>
        <p:spPr>
          <a:xfrm>
            <a:off x="1681019" y="1712552"/>
            <a:ext cx="5116944" cy="4826360"/>
          </a:xfrm>
          <a:prstGeom prst="rect">
            <a:avLst/>
          </a:prstGeom>
        </p:spPr>
      </p:pic>
    </p:spTree>
    <p:extLst>
      <p:ext uri="{BB962C8B-B14F-4D97-AF65-F5344CB8AC3E}">
        <p14:creationId xmlns:p14="http://schemas.microsoft.com/office/powerpoint/2010/main" val="1847447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Participating repository issue visas</a:t>
            </a:r>
            <a:br>
              <a:rPr lang="en-US" dirty="0" smtClean="0"/>
            </a:br>
            <a:endParaRPr lang="en-US" dirty="0"/>
          </a:p>
        </p:txBody>
      </p:sp>
      <p:pic>
        <p:nvPicPr>
          <p:cNvPr id="5" name="Picture 4"/>
          <p:cNvPicPr>
            <a:picLocks noChangeAspect="1"/>
          </p:cNvPicPr>
          <p:nvPr/>
        </p:nvPicPr>
        <p:blipFill>
          <a:blip r:embed="rId2"/>
          <a:stretch>
            <a:fillRect/>
          </a:stretch>
        </p:blipFill>
        <p:spPr>
          <a:xfrm>
            <a:off x="1607702" y="1417636"/>
            <a:ext cx="4984772" cy="5048207"/>
          </a:xfrm>
          <a:prstGeom prst="rect">
            <a:avLst/>
          </a:prstGeom>
        </p:spPr>
      </p:pic>
      <p:sp>
        <p:nvSpPr>
          <p:cNvPr id="7" name="TextBox 6"/>
          <p:cNvSpPr txBox="1"/>
          <p:nvPr/>
        </p:nvSpPr>
        <p:spPr>
          <a:xfrm>
            <a:off x="6553201" y="2896324"/>
            <a:ext cx="2133600" cy="1200329"/>
          </a:xfrm>
          <a:prstGeom prst="rect">
            <a:avLst/>
          </a:prstGeom>
          <a:noFill/>
        </p:spPr>
        <p:txBody>
          <a:bodyPr wrap="square" rtlCol="0">
            <a:spAutoFit/>
          </a:bodyPr>
          <a:lstStyle/>
          <a:p>
            <a:r>
              <a:rPr lang="en-US" b="1" i="1" dirty="0" smtClean="0"/>
              <a:t>Note that this is conceptual. These repositories have not agreed to this!</a:t>
            </a:r>
            <a:endParaRPr lang="en-US" b="1" i="1" dirty="0"/>
          </a:p>
        </p:txBody>
      </p:sp>
    </p:spTree>
    <p:extLst>
      <p:ext uri="{BB962C8B-B14F-4D97-AF65-F5344CB8AC3E}">
        <p14:creationId xmlns:p14="http://schemas.microsoft.com/office/powerpoint/2010/main" val="99260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5557220"/>
            <a:ext cx="8686800" cy="646331"/>
          </a:xfrm>
          <a:prstGeom prst="rect">
            <a:avLst/>
          </a:prstGeom>
        </p:spPr>
        <p:txBody>
          <a:bodyPr wrap="square">
            <a:spAutoFit/>
          </a:bodyPr>
          <a:lstStyle/>
          <a:p>
            <a:r>
              <a:rPr lang="en-US" sz="1800" dirty="0" smtClean="0"/>
              <a:t>*White </a:t>
            </a:r>
            <a:r>
              <a:rPr lang="en-US" sz="1800" dirty="0"/>
              <a:t>dots show the mean on a scale of one-to-four.  All error bars depict 95% confidence intervals calculated by basic bootstrap with 10,000 </a:t>
            </a:r>
            <a:r>
              <a:rPr lang="en-US" sz="1800" dirty="0" err="1"/>
              <a:t>resamplings</a:t>
            </a:r>
            <a:r>
              <a:rPr lang="en-US" sz="1800" dirty="0"/>
              <a:t>.</a:t>
            </a:r>
          </a:p>
        </p:txBody>
      </p:sp>
      <p:sp>
        <p:nvSpPr>
          <p:cNvPr id="6" name="Rectangle 5"/>
          <p:cNvSpPr/>
          <p:nvPr/>
        </p:nvSpPr>
        <p:spPr>
          <a:xfrm>
            <a:off x="762000" y="6218277"/>
            <a:ext cx="8077200" cy="707886"/>
          </a:xfrm>
          <a:prstGeom prst="rect">
            <a:avLst/>
          </a:prstGeom>
        </p:spPr>
        <p:txBody>
          <a:bodyPr wrap="square">
            <a:spAutoFit/>
          </a:bodyPr>
          <a:lstStyle/>
          <a:p>
            <a:r>
              <a:rPr lang="en-US" sz="2000" dirty="0" smtClean="0"/>
              <a:t>J </a:t>
            </a:r>
            <a:r>
              <a:rPr lang="en-US" sz="2000" dirty="0" err="1"/>
              <a:t>Kratz</a:t>
            </a:r>
            <a:r>
              <a:rPr lang="en-US" sz="2000" dirty="0"/>
              <a:t> and C </a:t>
            </a:r>
            <a:r>
              <a:rPr lang="en-US" sz="2000" dirty="0" err="1"/>
              <a:t>Strasser</a:t>
            </a:r>
            <a:r>
              <a:rPr lang="en-US" sz="2000" dirty="0"/>
              <a:t>. 2015. Making data count. Nature Scientific Data 2: 150039. dx.doi.org/10.1038/sdata.2015.39</a:t>
            </a:r>
          </a:p>
        </p:txBody>
      </p:sp>
      <p:sp>
        <p:nvSpPr>
          <p:cNvPr id="7" name="Rectangle 6"/>
          <p:cNvSpPr/>
          <p:nvPr/>
        </p:nvSpPr>
        <p:spPr>
          <a:xfrm>
            <a:off x="381000" y="96433"/>
            <a:ext cx="8763000" cy="2400657"/>
          </a:xfrm>
          <a:prstGeom prst="rect">
            <a:avLst/>
          </a:prstGeom>
        </p:spPr>
        <p:txBody>
          <a:bodyPr wrap="square">
            <a:spAutoFit/>
          </a:bodyPr>
          <a:lstStyle/>
          <a:p>
            <a:r>
              <a:rPr lang="en-US" sz="3000" dirty="0" smtClean="0"/>
              <a:t>In 2014, researchers and data repository managers were asked: </a:t>
            </a:r>
          </a:p>
          <a:p>
            <a:endParaRPr lang="en-US" sz="3000" dirty="0" smtClean="0"/>
          </a:p>
          <a:p>
            <a:r>
              <a:rPr lang="en-US" sz="3000" dirty="0" smtClean="0"/>
              <a:t>“How interested would you be to know each of the following about the impact of your data? </a:t>
            </a:r>
            <a:endParaRPr lang="en-US" sz="3000" dirty="0"/>
          </a:p>
        </p:txBody>
      </p:sp>
    </p:spTree>
    <p:extLst>
      <p:ext uri="{BB962C8B-B14F-4D97-AF65-F5344CB8AC3E}">
        <p14:creationId xmlns:p14="http://schemas.microsoft.com/office/powerpoint/2010/main" val="3726334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Implementation plan</a:t>
            </a:r>
          </a:p>
          <a:p>
            <a:pPr lvl="1"/>
            <a:r>
              <a:rPr lang="en-US" dirty="0" smtClean="0"/>
              <a:t>Issue passports as digital identifiers associated with ICPSR </a:t>
            </a:r>
            <a:r>
              <a:rPr lang="en-US" dirty="0" err="1" smtClean="0"/>
              <a:t>MyData</a:t>
            </a:r>
            <a:r>
              <a:rPr lang="en-US" dirty="0" smtClean="0"/>
              <a:t> Accounts</a:t>
            </a:r>
          </a:p>
          <a:p>
            <a:pPr lvl="2"/>
            <a:r>
              <a:rPr lang="en-US" dirty="0" smtClean="0"/>
              <a:t>Open badges</a:t>
            </a:r>
          </a:p>
          <a:p>
            <a:pPr lvl="3"/>
            <a:r>
              <a:rPr lang="en-US" dirty="0" smtClean="0"/>
              <a:t>Portable, Verifiable, Transparent, Flexible</a:t>
            </a:r>
          </a:p>
          <a:p>
            <a:pPr lvl="1"/>
            <a:r>
              <a:rPr lang="en-US" dirty="0" smtClean="0"/>
              <a:t>Repositories issue visas to access restricted data</a:t>
            </a:r>
          </a:p>
          <a:p>
            <a:pPr lvl="2"/>
            <a:r>
              <a:rPr lang="en-US" dirty="0"/>
              <a:t>V</a:t>
            </a:r>
            <a:r>
              <a:rPr lang="en-US" dirty="0" smtClean="0"/>
              <a:t>isa controls access to secure download or VDE</a:t>
            </a:r>
          </a:p>
          <a:p>
            <a:pPr lvl="3"/>
            <a:r>
              <a:rPr lang="en-US" dirty="0" smtClean="0"/>
              <a:t>Visa issued after signed DUA</a:t>
            </a:r>
          </a:p>
          <a:p>
            <a:pPr lvl="1"/>
            <a:r>
              <a:rPr lang="en-US" dirty="0" smtClean="0"/>
              <a:t>Establishing content of training requirements</a:t>
            </a:r>
          </a:p>
          <a:p>
            <a:pPr lvl="2"/>
            <a:r>
              <a:rPr lang="en-US" dirty="0" smtClean="0"/>
              <a:t>Determining which existing training include that content</a:t>
            </a:r>
          </a:p>
          <a:p>
            <a:pPr lvl="1"/>
            <a:r>
              <a:rPr lang="en-US" dirty="0" smtClean="0"/>
              <a:t>Governance system to provide due process for allegations of misconduct</a:t>
            </a:r>
          </a:p>
          <a:p>
            <a:pPr lvl="2"/>
            <a:endParaRPr lang="en-US" dirty="0" smtClean="0"/>
          </a:p>
          <a:p>
            <a:pPr lvl="1"/>
            <a:endParaRPr lang="en-US" dirty="0"/>
          </a:p>
        </p:txBody>
      </p:sp>
      <p:sp>
        <p:nvSpPr>
          <p:cNvPr id="6" name="Title 5"/>
          <p:cNvSpPr>
            <a:spLocks noGrp="1"/>
          </p:cNvSpPr>
          <p:nvPr>
            <p:ph type="title"/>
          </p:nvPr>
        </p:nvSpPr>
        <p:spPr/>
        <p:txBody>
          <a:bodyPr>
            <a:normAutofit/>
          </a:bodyPr>
          <a:lstStyle/>
          <a:p>
            <a:r>
              <a:rPr lang="en-US" sz="6000" dirty="0" smtClean="0"/>
              <a:t>Researcher passport</a:t>
            </a:r>
            <a:endParaRPr lang="en-US" sz="6000" dirty="0"/>
          </a:p>
        </p:txBody>
      </p:sp>
    </p:spTree>
    <p:extLst>
      <p:ext uri="{BB962C8B-B14F-4D97-AF65-F5344CB8AC3E}">
        <p14:creationId xmlns:p14="http://schemas.microsoft.com/office/powerpoint/2010/main" val="215207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28074"/>
          <a:stretch/>
        </p:blipFill>
        <p:spPr>
          <a:xfrm>
            <a:off x="589449" y="67842"/>
            <a:ext cx="6596441" cy="1419213"/>
          </a:xfrm>
          <a:prstGeom prst="rect">
            <a:avLst/>
          </a:prstGeom>
        </p:spPr>
      </p:pic>
      <p:pic>
        <p:nvPicPr>
          <p:cNvPr id="6" name="Picture 5"/>
          <p:cNvPicPr>
            <a:picLocks noChangeAspect="1"/>
          </p:cNvPicPr>
          <p:nvPr/>
        </p:nvPicPr>
        <p:blipFill>
          <a:blip r:embed="rId3"/>
          <a:stretch>
            <a:fillRect/>
          </a:stretch>
        </p:blipFill>
        <p:spPr>
          <a:xfrm>
            <a:off x="1227289" y="1724451"/>
            <a:ext cx="6485075" cy="4895667"/>
          </a:xfrm>
          <a:prstGeom prst="rect">
            <a:avLst/>
          </a:prstGeom>
        </p:spPr>
      </p:pic>
      <p:sp>
        <p:nvSpPr>
          <p:cNvPr id="8" name="TextBox 7"/>
          <p:cNvSpPr txBox="1"/>
          <p:nvPr/>
        </p:nvSpPr>
        <p:spPr>
          <a:xfrm flipH="1">
            <a:off x="766618" y="3081510"/>
            <a:ext cx="1385455" cy="584775"/>
          </a:xfrm>
          <a:prstGeom prst="rect">
            <a:avLst/>
          </a:prstGeom>
          <a:solidFill>
            <a:schemeClr val="bg1"/>
          </a:solidFill>
        </p:spPr>
        <p:txBody>
          <a:bodyPr wrap="square" rtlCol="0">
            <a:spAutoFit/>
          </a:bodyPr>
          <a:lstStyle/>
          <a:p>
            <a:r>
              <a:rPr lang="en-US" sz="1600" dirty="0" err="1" smtClean="0"/>
              <a:t>LinkageLibrary</a:t>
            </a:r>
            <a:r>
              <a:rPr lang="en-US" sz="1600" dirty="0" smtClean="0"/>
              <a:t> entrance</a:t>
            </a:r>
            <a:endParaRPr lang="en-US" sz="1600" dirty="0"/>
          </a:p>
        </p:txBody>
      </p:sp>
    </p:spTree>
    <p:extLst>
      <p:ext uri="{BB962C8B-B14F-4D97-AF65-F5344CB8AC3E}">
        <p14:creationId xmlns:p14="http://schemas.microsoft.com/office/powerpoint/2010/main" val="340446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5854" y="1657102"/>
            <a:ext cx="7761601" cy="4576000"/>
          </a:xfrm>
          <a:prstGeom prst="rect">
            <a:avLst/>
          </a:prstGeom>
        </p:spPr>
      </p:pic>
      <p:pic>
        <p:nvPicPr>
          <p:cNvPr id="6" name="Picture 5"/>
          <p:cNvPicPr>
            <a:picLocks noChangeAspect="1"/>
          </p:cNvPicPr>
          <p:nvPr/>
        </p:nvPicPr>
        <p:blipFill rotWithShape="1">
          <a:blip r:embed="rId3"/>
          <a:srcRect b="28074"/>
          <a:stretch/>
        </p:blipFill>
        <p:spPr>
          <a:xfrm>
            <a:off x="589449" y="114023"/>
            <a:ext cx="5460369" cy="1174789"/>
          </a:xfrm>
          <a:prstGeom prst="rect">
            <a:avLst/>
          </a:prstGeom>
        </p:spPr>
      </p:pic>
      <p:sp>
        <p:nvSpPr>
          <p:cNvPr id="8" name="TextBox 7"/>
          <p:cNvSpPr txBox="1"/>
          <p:nvPr/>
        </p:nvSpPr>
        <p:spPr>
          <a:xfrm flipH="1">
            <a:off x="6259830" y="267013"/>
            <a:ext cx="2720340" cy="954107"/>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More about linkage strategy</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0928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1199" y="1776041"/>
            <a:ext cx="7761601" cy="4576000"/>
          </a:xfrm>
          <a:prstGeom prst="rect">
            <a:avLst/>
          </a:prstGeom>
        </p:spPr>
      </p:pic>
      <p:pic>
        <p:nvPicPr>
          <p:cNvPr id="6" name="Picture 5"/>
          <p:cNvPicPr>
            <a:picLocks noChangeAspect="1"/>
          </p:cNvPicPr>
          <p:nvPr/>
        </p:nvPicPr>
        <p:blipFill rotWithShape="1">
          <a:blip r:embed="rId3"/>
          <a:srcRect b="28074"/>
          <a:stretch/>
        </p:blipFill>
        <p:spPr>
          <a:xfrm>
            <a:off x="589449" y="169442"/>
            <a:ext cx="5460369" cy="1174789"/>
          </a:xfrm>
          <a:prstGeom prst="rect">
            <a:avLst/>
          </a:prstGeom>
        </p:spPr>
      </p:pic>
      <p:sp>
        <p:nvSpPr>
          <p:cNvPr id="8" name="TextBox 7"/>
          <p:cNvSpPr txBox="1"/>
          <p:nvPr/>
        </p:nvSpPr>
        <p:spPr>
          <a:xfrm flipH="1">
            <a:off x="6407202" y="169442"/>
            <a:ext cx="2591141" cy="1569660"/>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Share data, documents, code</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2394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28074"/>
          <a:stretch/>
        </p:blipFill>
        <p:spPr>
          <a:xfrm>
            <a:off x="589449" y="169442"/>
            <a:ext cx="5460369" cy="1174789"/>
          </a:xfrm>
          <a:prstGeom prst="rect">
            <a:avLst/>
          </a:prstGeom>
        </p:spPr>
      </p:pic>
      <p:sp>
        <p:nvSpPr>
          <p:cNvPr id="8" name="TextBox 7"/>
          <p:cNvSpPr txBox="1"/>
          <p:nvPr/>
        </p:nvSpPr>
        <p:spPr>
          <a:xfrm flipH="1">
            <a:off x="6469841" y="645704"/>
            <a:ext cx="2300317"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Share ideas</a:t>
            </a:r>
            <a:endParaRPr lang="en-US" sz="32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stretch>
            <a:fillRect/>
          </a:stretch>
        </p:blipFill>
        <p:spPr>
          <a:xfrm>
            <a:off x="691199" y="2145475"/>
            <a:ext cx="7761601" cy="4576000"/>
          </a:xfrm>
          <a:prstGeom prst="rect">
            <a:avLst/>
          </a:prstGeom>
        </p:spPr>
      </p:pic>
    </p:spTree>
    <p:extLst>
      <p:ext uri="{BB962C8B-B14F-4D97-AF65-F5344CB8AC3E}">
        <p14:creationId xmlns:p14="http://schemas.microsoft.com/office/powerpoint/2010/main" val="400085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28074"/>
          <a:stretch/>
        </p:blipFill>
        <p:spPr>
          <a:xfrm>
            <a:off x="589449" y="169442"/>
            <a:ext cx="5460369" cy="1174789"/>
          </a:xfrm>
          <a:prstGeom prst="rect">
            <a:avLst/>
          </a:prstGeom>
        </p:spPr>
      </p:pic>
      <p:sp>
        <p:nvSpPr>
          <p:cNvPr id="8" name="TextBox 7"/>
          <p:cNvSpPr txBox="1"/>
          <p:nvPr/>
        </p:nvSpPr>
        <p:spPr>
          <a:xfrm flipH="1">
            <a:off x="6469841" y="435311"/>
            <a:ext cx="2300317" cy="1077218"/>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Protect data and files</a:t>
            </a:r>
            <a:endParaRPr lang="en-US" sz="32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765090" y="2055400"/>
            <a:ext cx="7761601" cy="4576000"/>
          </a:xfrm>
          <a:prstGeom prst="rect">
            <a:avLst/>
          </a:prstGeom>
        </p:spPr>
      </p:pic>
    </p:spTree>
    <p:extLst>
      <p:ext uri="{BB962C8B-B14F-4D97-AF65-F5344CB8AC3E}">
        <p14:creationId xmlns:p14="http://schemas.microsoft.com/office/powerpoint/2010/main" val="3643285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7549" y="408710"/>
            <a:ext cx="7772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Data-Related Literature</a:t>
            </a:r>
            <a:endParaRPr lang="en-US" dirty="0"/>
          </a:p>
        </p:txBody>
      </p:sp>
    </p:spTree>
    <p:extLst>
      <p:ext uri="{BB962C8B-B14F-4D97-AF65-F5344CB8AC3E}">
        <p14:creationId xmlns:p14="http://schemas.microsoft.com/office/powerpoint/2010/main" val="1120569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28074"/>
          <a:stretch/>
        </p:blipFill>
        <p:spPr>
          <a:xfrm>
            <a:off x="589449" y="150969"/>
            <a:ext cx="5460369" cy="1174789"/>
          </a:xfrm>
          <a:prstGeom prst="rect">
            <a:avLst/>
          </a:prstGeom>
        </p:spPr>
      </p:pic>
      <p:sp>
        <p:nvSpPr>
          <p:cNvPr id="8" name="TextBox 7"/>
          <p:cNvSpPr txBox="1"/>
          <p:nvPr/>
        </p:nvSpPr>
        <p:spPr>
          <a:xfrm flipH="1">
            <a:off x="6259830" y="267013"/>
            <a:ext cx="2720340" cy="1077218"/>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Threaded discussion</a:t>
            </a:r>
            <a:endParaRPr lang="en-US" sz="32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stretch>
            <a:fillRect/>
          </a:stretch>
        </p:blipFill>
        <p:spPr>
          <a:xfrm>
            <a:off x="691199" y="1722883"/>
            <a:ext cx="7761601" cy="4576000"/>
          </a:xfrm>
          <a:prstGeom prst="rect">
            <a:avLst/>
          </a:prstGeom>
        </p:spPr>
      </p:pic>
    </p:spTree>
    <p:extLst>
      <p:ext uri="{BB962C8B-B14F-4D97-AF65-F5344CB8AC3E}">
        <p14:creationId xmlns:p14="http://schemas.microsoft.com/office/powerpoint/2010/main" val="282290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1199" y="1861437"/>
            <a:ext cx="7761601" cy="4576000"/>
          </a:xfrm>
          <a:prstGeom prst="rect">
            <a:avLst/>
          </a:prstGeom>
        </p:spPr>
      </p:pic>
      <p:pic>
        <p:nvPicPr>
          <p:cNvPr id="6" name="Picture 5"/>
          <p:cNvPicPr>
            <a:picLocks noChangeAspect="1"/>
          </p:cNvPicPr>
          <p:nvPr/>
        </p:nvPicPr>
        <p:blipFill rotWithShape="1">
          <a:blip r:embed="rId3"/>
          <a:srcRect b="28074"/>
          <a:stretch/>
        </p:blipFill>
        <p:spPr>
          <a:xfrm>
            <a:off x="589449" y="132496"/>
            <a:ext cx="5460369" cy="1174789"/>
          </a:xfrm>
          <a:prstGeom prst="rect">
            <a:avLst/>
          </a:prstGeom>
        </p:spPr>
      </p:pic>
      <p:sp>
        <p:nvSpPr>
          <p:cNvPr id="8" name="TextBox 7"/>
          <p:cNvSpPr txBox="1"/>
          <p:nvPr/>
        </p:nvSpPr>
        <p:spPr>
          <a:xfrm flipH="1">
            <a:off x="6259830" y="267013"/>
            <a:ext cx="2720340" cy="1077218"/>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Linkage algorithms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0402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28074"/>
          <a:stretch/>
        </p:blipFill>
        <p:spPr>
          <a:xfrm>
            <a:off x="589449" y="114023"/>
            <a:ext cx="5460369" cy="1174789"/>
          </a:xfrm>
          <a:prstGeom prst="rect">
            <a:avLst/>
          </a:prstGeom>
        </p:spPr>
      </p:pic>
      <p:sp>
        <p:nvSpPr>
          <p:cNvPr id="8" name="TextBox 7"/>
          <p:cNvSpPr txBox="1"/>
          <p:nvPr/>
        </p:nvSpPr>
        <p:spPr>
          <a:xfrm flipH="1">
            <a:off x="6259830" y="267013"/>
            <a:ext cx="2720340" cy="1077218"/>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Related data &amp; documents</a:t>
            </a:r>
            <a:endParaRPr lang="en-US" sz="32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691199" y="1985877"/>
            <a:ext cx="7761601" cy="4576000"/>
          </a:xfrm>
          <a:prstGeom prst="rect">
            <a:avLst/>
          </a:prstGeom>
        </p:spPr>
      </p:pic>
    </p:spTree>
    <p:extLst>
      <p:ext uri="{BB962C8B-B14F-4D97-AF65-F5344CB8AC3E}">
        <p14:creationId xmlns:p14="http://schemas.microsoft.com/office/powerpoint/2010/main" val="411661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Bailey et al. </a:t>
            </a:r>
            <a:r>
              <a:rPr lang="en-US" b="1" dirty="0" smtClean="0"/>
              <a:t>LIFE-M</a:t>
            </a:r>
            <a:r>
              <a:rPr lang="en-US" dirty="0" smtClean="0"/>
              <a:t> project</a:t>
            </a:r>
          </a:p>
          <a:p>
            <a:r>
              <a:rPr lang="en-US" dirty="0" err="1" smtClean="0"/>
              <a:t>Levenstein</a:t>
            </a:r>
            <a:r>
              <a:rPr lang="en-US" dirty="0" smtClean="0"/>
              <a:t> et al. </a:t>
            </a:r>
            <a:r>
              <a:rPr lang="en-US" b="1" dirty="0" err="1"/>
              <a:t>CensHRS</a:t>
            </a:r>
            <a:r>
              <a:rPr lang="en-US" dirty="0"/>
              <a:t> </a:t>
            </a:r>
            <a:r>
              <a:rPr lang="en-US" dirty="0" smtClean="0"/>
              <a:t>project</a:t>
            </a:r>
            <a:endParaRPr lang="en-US" dirty="0"/>
          </a:p>
          <a:p>
            <a:r>
              <a:rPr lang="en-US" dirty="0"/>
              <a:t>Jason </a:t>
            </a:r>
            <a:r>
              <a:rPr lang="en-US" dirty="0" smtClean="0"/>
              <a:t>Owen-Smith et al. </a:t>
            </a:r>
            <a:r>
              <a:rPr lang="en-US" b="1" dirty="0"/>
              <a:t>IRIS</a:t>
            </a:r>
            <a:r>
              <a:rPr lang="en-US" dirty="0"/>
              <a:t> </a:t>
            </a:r>
            <a:r>
              <a:rPr lang="en-US" dirty="0" smtClean="0"/>
              <a:t>project</a:t>
            </a:r>
          </a:p>
          <a:p>
            <a:r>
              <a:rPr lang="en-US" dirty="0" err="1" smtClean="0"/>
              <a:t>Antonie</a:t>
            </a:r>
            <a:r>
              <a:rPr lang="en-US" dirty="0" smtClean="0"/>
              <a:t> </a:t>
            </a:r>
            <a:r>
              <a:rPr lang="en-US" dirty="0"/>
              <a:t>et al</a:t>
            </a:r>
            <a:r>
              <a:rPr lang="en-US" dirty="0" smtClean="0"/>
              <a:t>. </a:t>
            </a:r>
            <a:r>
              <a:rPr lang="en-US" b="1" dirty="0" smtClean="0"/>
              <a:t>Sunshine List</a:t>
            </a:r>
            <a:endParaRPr lang="en-US" dirty="0"/>
          </a:p>
          <a:p>
            <a:r>
              <a:rPr lang="en-US" dirty="0" smtClean="0"/>
              <a:t>Access to </a:t>
            </a:r>
            <a:r>
              <a:rPr lang="en-US" b="1" dirty="0" smtClean="0"/>
              <a:t>CARRA</a:t>
            </a:r>
            <a:r>
              <a:rPr lang="en-US" dirty="0" smtClean="0"/>
              <a:t> Census </a:t>
            </a:r>
            <a:r>
              <a:rPr lang="en-US" dirty="0"/>
              <a:t>Bureau </a:t>
            </a:r>
            <a:r>
              <a:rPr lang="en-US" dirty="0" smtClean="0"/>
              <a:t>benchmark files</a:t>
            </a:r>
            <a:endParaRPr lang="en-US" dirty="0"/>
          </a:p>
        </p:txBody>
      </p:sp>
      <p:sp>
        <p:nvSpPr>
          <p:cNvPr id="4" name="Title 3"/>
          <p:cNvSpPr>
            <a:spLocks noGrp="1"/>
          </p:cNvSpPr>
          <p:nvPr>
            <p:ph type="title"/>
          </p:nvPr>
        </p:nvSpPr>
        <p:spPr/>
        <p:txBody>
          <a:bodyPr/>
          <a:lstStyle/>
          <a:p>
            <a:r>
              <a:rPr lang="en-US" dirty="0" smtClean="0"/>
              <a:t>Seeding the </a:t>
            </a:r>
            <a:r>
              <a:rPr lang="en-US" dirty="0" err="1" smtClean="0"/>
              <a:t>LinkageLibrary</a:t>
            </a:r>
            <a:endParaRPr lang="en-US" dirty="0"/>
          </a:p>
        </p:txBody>
      </p:sp>
    </p:spTree>
    <p:extLst>
      <p:ext uri="{BB962C8B-B14F-4D97-AF65-F5344CB8AC3E}">
        <p14:creationId xmlns:p14="http://schemas.microsoft.com/office/powerpoint/2010/main" val="1243269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0872" y="348099"/>
            <a:ext cx="8556171" cy="6353363"/>
          </a:xfrm>
          <a:prstGeom prst="rect">
            <a:avLst/>
          </a:prstGeom>
        </p:spPr>
      </p:pic>
    </p:spTree>
    <p:extLst>
      <p:ext uri="{BB962C8B-B14F-4D97-AF65-F5344CB8AC3E}">
        <p14:creationId xmlns:p14="http://schemas.microsoft.com/office/powerpoint/2010/main" val="325224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7">
      <a:dk1>
        <a:srgbClr val="000000"/>
      </a:dk1>
      <a:lt1>
        <a:srgbClr val="FFFFFF"/>
      </a:lt1>
      <a:dk2>
        <a:srgbClr val="00274C"/>
      </a:dk2>
      <a:lt2>
        <a:srgbClr val="EEECE1"/>
      </a:lt2>
      <a:accent1>
        <a:srgbClr val="00274C"/>
      </a:accent1>
      <a:accent2>
        <a:srgbClr val="481A65"/>
      </a:accent2>
      <a:accent3>
        <a:srgbClr val="155494"/>
      </a:accent3>
      <a:accent4>
        <a:srgbClr val="00978C"/>
      </a:accent4>
      <a:accent5>
        <a:srgbClr val="F8C01B"/>
      </a:accent5>
      <a:accent6>
        <a:srgbClr val="FD6108"/>
      </a:accent6>
      <a:hlink>
        <a:srgbClr val="0000FF"/>
      </a:hlink>
      <a:folHlink>
        <a:srgbClr val="E839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TotalTime>
  <Words>3314</Words>
  <Application>Microsoft Office PowerPoint</Application>
  <PresentationFormat>On-screen Show (4:3)</PresentationFormat>
  <Paragraphs>448</Paragraphs>
  <Slides>94</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Arial</vt:lpstr>
      <vt:lpstr>Calibri</vt:lpstr>
      <vt:lpstr>Candara</vt:lpstr>
      <vt:lpstr>Helvetica Neue</vt:lpstr>
      <vt:lpstr>Open Sans</vt:lpstr>
      <vt:lpstr>Times</vt:lpstr>
      <vt:lpstr>Wingdings</vt:lpstr>
      <vt:lpstr>Office Theme</vt:lpstr>
      <vt:lpstr>New Developments at ICPSR  for Improving  Replication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of Data Citation</vt:lpstr>
      <vt:lpstr>Examples of poor citation practice</vt:lpstr>
      <vt:lpstr>PowerPoint Presentation</vt:lpstr>
      <vt:lpstr>PowerPoint Presentation</vt:lpstr>
      <vt:lpstr>PowerPoint Presentation</vt:lpstr>
      <vt:lpstr>PowerPoint Presentation</vt:lpstr>
      <vt:lpstr>Automating the discovery of research datasets in publications</vt:lpstr>
      <vt:lpstr>Rich Context Competition</vt:lpstr>
      <vt:lpstr>PowerPoint Presentation</vt:lpstr>
      <vt:lpstr>PowerPoint Presentation</vt:lpstr>
      <vt:lpstr>PowerPoint Presentation</vt:lpstr>
      <vt:lpstr>PowerPoint Presentation</vt:lpstr>
      <vt:lpstr>Restricted-Use Holdings at ICPSR</vt:lpstr>
      <vt:lpstr>Methods of Accessing Restricted-Use Data</vt:lpstr>
      <vt:lpstr>Physical Enclave</vt:lpstr>
      <vt:lpstr>Secure Dissemination</vt:lpstr>
      <vt:lpstr>Virtual Data Enclave (VDE) </vt:lpstr>
      <vt:lpstr>Applying for Access</vt:lpstr>
      <vt:lpstr>PowerPoint Presentation</vt:lpstr>
      <vt:lpstr>Researcher Passport: Improving Data Access and Confidentiality Protection</vt:lpstr>
      <vt:lpstr>PowerPoint Presentation</vt:lpstr>
      <vt:lpstr>Environmental Scan</vt:lpstr>
      <vt:lpstr>Project Goals</vt:lpstr>
      <vt:lpstr>Researcher Passport</vt:lpstr>
      <vt:lpstr>Researcher Passport</vt:lpstr>
      <vt:lpstr>PowerPoint Presentation</vt:lpstr>
      <vt:lpstr>PowerPoint Presentation</vt:lpstr>
      <vt:lpstr>Data Security Levels</vt:lpstr>
      <vt:lpstr>PowerPoint Presentation</vt:lpstr>
      <vt:lpstr>PowerPoint Presentation</vt:lpstr>
      <vt:lpstr>Visas</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Data linkage challenges</vt:lpstr>
      <vt:lpstr>PowerPoint Presentation</vt:lpstr>
      <vt:lpstr>Our goals:</vt:lpstr>
      <vt:lpstr>Our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Three types of projects</vt:lpstr>
      <vt:lpstr>Join us!</vt:lpstr>
      <vt:lpstr>PowerPoint Presentation</vt:lpstr>
      <vt:lpstr>VDE Options and Software</vt:lpstr>
      <vt:lpstr>VMWare + Two-factor Authentication</vt:lpstr>
      <vt:lpstr>VDE Desktop</vt:lpstr>
      <vt:lpstr>VDE Pricing Models</vt:lpstr>
      <vt:lpstr>Credentialing Project Research Methodology</vt:lpstr>
      <vt:lpstr>Convening of Stakeholders </vt:lpstr>
      <vt:lpstr>On-line passport application  Verified identification</vt:lpstr>
      <vt:lpstr>Professional qualifications and affiliations</vt:lpstr>
      <vt:lpstr>History of data stewardship</vt:lpstr>
      <vt:lpstr>Participating repository issue visas </vt:lpstr>
      <vt:lpstr>PowerPoint Presentation</vt:lpstr>
      <vt:lpstr>Researcher passport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Seeding the LinkageLibrary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Update on Archonnex</dc:title>
  <dc:creator>Detterman, Linda</dc:creator>
  <cp:lastModifiedBy>Lyle, Jared</cp:lastModifiedBy>
  <cp:revision>141</cp:revision>
  <cp:lastPrinted>2017-07-31T15:40:09Z</cp:lastPrinted>
  <dcterms:modified xsi:type="dcterms:W3CDTF">2018-08-29T12:43:45Z</dcterms:modified>
</cp:coreProperties>
</file>